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50" d="100"/>
          <a:sy n="50" d="100"/>
        </p:scale>
        <p:origin x="-194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75BCC-FAA9-4944-B12E-DA1DCC057DE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B6792-CFD9-4466-A18E-337FA3B9BECA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6B6792-CFD9-4466-A18E-337FA3B9BECA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6F7724-54AC-4A6D-8CB9-62BE142D36D0}" type="datetimeFigureOut">
              <a:rPr lang="en-AU" smtClean="0"/>
              <a:pPr/>
              <a:t>9/02/2011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825CDB7-D481-4311-9ECC-D5026B7D74F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90196" y="548680"/>
            <a:ext cx="32912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TODAY :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1043608" y="1556792"/>
            <a:ext cx="1008112" cy="93610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Isosceles Triangle 5"/>
          <p:cNvSpPr/>
          <p:nvPr/>
        </p:nvSpPr>
        <p:spPr>
          <a:xfrm>
            <a:off x="6804248" y="260648"/>
            <a:ext cx="1728192" cy="151216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Isosceles Triangle 6"/>
          <p:cNvSpPr/>
          <p:nvPr/>
        </p:nvSpPr>
        <p:spPr>
          <a:xfrm>
            <a:off x="4355976" y="4509120"/>
            <a:ext cx="432048" cy="50405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ight Triangle 7"/>
          <p:cNvSpPr/>
          <p:nvPr/>
        </p:nvSpPr>
        <p:spPr>
          <a:xfrm>
            <a:off x="5508104" y="1844824"/>
            <a:ext cx="2664296" cy="1440160"/>
          </a:xfrm>
          <a:prstGeom prst="rt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ight Triangle 8"/>
          <p:cNvSpPr/>
          <p:nvPr/>
        </p:nvSpPr>
        <p:spPr>
          <a:xfrm>
            <a:off x="1187624" y="3573016"/>
            <a:ext cx="1440160" cy="201622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ight Triangle 9"/>
          <p:cNvSpPr/>
          <p:nvPr/>
        </p:nvSpPr>
        <p:spPr>
          <a:xfrm>
            <a:off x="3059832" y="2708920"/>
            <a:ext cx="1080120" cy="792088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AU" b="1" dirty="0" smtClean="0"/>
              <a:t>-Triangle notes</a:t>
            </a:r>
          </a:p>
          <a:p>
            <a:r>
              <a:rPr lang="en-AU" b="1" dirty="0" smtClean="0"/>
              <a:t>-classifying triangle worksheet</a:t>
            </a:r>
          </a:p>
          <a:p>
            <a:r>
              <a:rPr lang="en-AU" b="1" dirty="0" smtClean="0"/>
              <a:t>-Additional polygon worksheets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071" y="548680"/>
            <a:ext cx="8584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Obtuse Angle Triangle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060848"/>
            <a:ext cx="48245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/>
              <a:t>a</a:t>
            </a:r>
            <a:r>
              <a:rPr lang="en-AU" sz="3200" dirty="0" smtClean="0"/>
              <a:t>ngles that are between </a:t>
            </a:r>
            <a:r>
              <a:rPr lang="en-AU" sz="3200" dirty="0" smtClean="0">
                <a:cs typeface="Times New Roman" pitchFamily="18" charset="0"/>
              </a:rPr>
              <a:t>90º </a:t>
            </a:r>
            <a:r>
              <a:rPr lang="en-AU" sz="3200" dirty="0" smtClean="0">
                <a:cs typeface="Times New Roman" pitchFamily="18" charset="0"/>
              </a:rPr>
              <a:t>- 180º.</a:t>
            </a:r>
            <a:endParaRPr lang="en-AU" sz="3200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endParaRPr lang="en-AU" sz="3200" dirty="0"/>
          </a:p>
          <a:p>
            <a:pPr>
              <a:buFontTx/>
              <a:buChar char="-"/>
            </a:pPr>
            <a:r>
              <a:rPr lang="en-AU" sz="3200" dirty="0"/>
              <a:t> </a:t>
            </a:r>
            <a:r>
              <a:rPr lang="en-AU" sz="3200" dirty="0" smtClean="0"/>
              <a:t>that is, one angle is obtuse.</a:t>
            </a:r>
            <a:endParaRPr lang="en-AU" sz="3200" dirty="0"/>
          </a:p>
        </p:txBody>
      </p:sp>
      <p:pic>
        <p:nvPicPr>
          <p:cNvPr id="21506" name="Picture 2" descr="http://www.encyclo.co.uk/img/math/obtuse_t6%5B1%5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780928"/>
            <a:ext cx="3337750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5400" dirty="0" smtClean="0">
                <a:solidFill>
                  <a:srgbClr val="FF0000"/>
                </a:solidFill>
              </a:rPr>
              <a:t>4</a:t>
            </a:r>
            <a:r>
              <a:rPr lang="en-AU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Reflex Angle </a:t>
            </a:r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Triangle</a:t>
            </a:r>
            <a:endParaRPr lang="en-AU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a</a:t>
            </a:r>
            <a:r>
              <a:rPr lang="en-AU" sz="3600" dirty="0" smtClean="0"/>
              <a:t>n angle that is between 180</a:t>
            </a:r>
            <a:r>
              <a:rPr lang="en-AU" sz="3600" dirty="0" smtClean="0">
                <a:latin typeface="Times New Roman"/>
                <a:cs typeface="Times New Roman"/>
              </a:rPr>
              <a:t>º and 360º</a:t>
            </a:r>
          </a:p>
          <a:p>
            <a:pPr>
              <a:buNone/>
            </a:pPr>
            <a:endParaRPr lang="en-AU" sz="3600" dirty="0"/>
          </a:p>
        </p:txBody>
      </p:sp>
      <p:pic>
        <p:nvPicPr>
          <p:cNvPr id="3074" name="Picture 2" descr="http://schools.look4.net.nz/maths/angles/files3/reflex_ang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904656" cy="34837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>
            <a:normAutofit/>
          </a:bodyPr>
          <a:lstStyle/>
          <a:p>
            <a:r>
              <a:rPr lang="en-AU" sz="3600" dirty="0" smtClean="0"/>
              <a:t>a straight line has an angle of 180</a:t>
            </a:r>
            <a:r>
              <a:rPr lang="en-AU" sz="3600" dirty="0" smtClean="0">
                <a:latin typeface="Times New Roman"/>
                <a:cs typeface="Times New Roman"/>
              </a:rPr>
              <a:t>º</a:t>
            </a:r>
            <a:endParaRPr lang="en-AU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>
                <a:solidFill>
                  <a:srgbClr val="C00000"/>
                </a:solidFill>
              </a:rPr>
              <a:t>5. Straight </a:t>
            </a:r>
            <a:r>
              <a:rPr lang="en-AU" sz="4800" dirty="0" smtClean="0">
                <a:solidFill>
                  <a:srgbClr val="C00000"/>
                </a:solidFill>
              </a:rPr>
              <a:t>L</a:t>
            </a:r>
            <a:r>
              <a:rPr lang="en-AU" sz="4800" dirty="0" smtClean="0">
                <a:solidFill>
                  <a:srgbClr val="C00000"/>
                </a:solidFill>
              </a:rPr>
              <a:t>ine or Angle</a:t>
            </a:r>
            <a:endParaRPr lang="en-AU" sz="4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bdaugherty.tripod.com/KeySkills/Images/sl1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1741" y="2492896"/>
            <a:ext cx="4252259" cy="2376264"/>
          </a:xfrm>
          <a:prstGeom prst="rect">
            <a:avLst/>
          </a:prstGeom>
          <a:noFill/>
        </p:spPr>
      </p:pic>
      <p:pic>
        <p:nvPicPr>
          <p:cNvPr id="1028" name="Picture 4" descr="http://image.wistatutor.com/content/feed/u863/Straight%20ang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2"/>
            <a:ext cx="4824536" cy="2655611"/>
          </a:xfrm>
          <a:prstGeom prst="rect">
            <a:avLst/>
          </a:prstGeom>
          <a:noFill/>
        </p:spPr>
      </p:pic>
      <p:pic>
        <p:nvPicPr>
          <p:cNvPr id="1030" name="Picture 6" descr="http://www.math-problem-solving.com/images/angles_straight_lin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149080"/>
            <a:ext cx="4176464" cy="234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An angle that has completed one full revolution (or circle)</a:t>
            </a:r>
          </a:p>
          <a:p>
            <a:endParaRPr lang="en-AU" dirty="0" smtClean="0"/>
          </a:p>
          <a:p>
            <a:r>
              <a:rPr lang="en-AU" sz="2800" dirty="0" smtClean="0"/>
              <a:t>An angle that has achieved 360</a:t>
            </a:r>
            <a:r>
              <a:rPr lang="en-AU" sz="2800" dirty="0" smtClean="0">
                <a:latin typeface="Times New Roman"/>
                <a:cs typeface="Times New Roman"/>
              </a:rPr>
              <a:t>º </a:t>
            </a:r>
            <a:endParaRPr lang="en-AU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6. Revolution Angle (</a:t>
            </a:r>
            <a:r>
              <a:rPr lang="en-AU" dirty="0" err="1" smtClean="0"/>
              <a:t>perigon</a:t>
            </a:r>
            <a:r>
              <a:rPr lang="en-AU" dirty="0" smtClean="0"/>
              <a:t>)</a:t>
            </a:r>
            <a:endParaRPr lang="en-AU" dirty="0"/>
          </a:p>
        </p:txBody>
      </p:sp>
      <p:pic>
        <p:nvPicPr>
          <p:cNvPr id="27650" name="Picture 2" descr="http://t0.gstatic.com/images?q=tbn:ANd9GcQdXieqoDfirdiTw0muU6MDWEJvDsBlS4wBTE89K_OGGmnUZSNH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356992"/>
            <a:ext cx="3456384" cy="3105969"/>
          </a:xfrm>
          <a:prstGeom prst="rect">
            <a:avLst/>
          </a:prstGeom>
          <a:noFill/>
        </p:spPr>
      </p:pic>
      <p:pic>
        <p:nvPicPr>
          <p:cNvPr id="27652" name="Picture 4" descr="http://hotmath.com/hotmath_help/topics/degree-measure-of-an-angle/degree-measure-of-an-angle-image0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356992"/>
            <a:ext cx="3589232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Complete classifying triangles worksheet</a:t>
            </a:r>
          </a:p>
          <a:p>
            <a:r>
              <a:rPr lang="en-AU" dirty="0" smtClean="0"/>
              <a:t>Use ruler to draw triangles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Homework: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81868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Classifying Triangles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According to the Length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their Sides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683568" y="3717032"/>
            <a:ext cx="1584176" cy="12961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Isosceles Triangle 3"/>
          <p:cNvSpPr/>
          <p:nvPr/>
        </p:nvSpPr>
        <p:spPr>
          <a:xfrm>
            <a:off x="3995936" y="3356992"/>
            <a:ext cx="1080120" cy="172819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Isosceles Triangle 4"/>
          <p:cNvSpPr/>
          <p:nvPr/>
        </p:nvSpPr>
        <p:spPr>
          <a:xfrm>
            <a:off x="6660232" y="3501008"/>
            <a:ext cx="1944216" cy="1584176"/>
          </a:xfrm>
          <a:prstGeom prst="triangle">
            <a:avLst>
              <a:gd name="adj" fmla="val 74963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1331640" y="5229200"/>
            <a:ext cx="7043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Types of Triangles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6444208" y="908720"/>
            <a:ext cx="1728192" cy="136815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ight Triangle 3"/>
          <p:cNvSpPr/>
          <p:nvPr/>
        </p:nvSpPr>
        <p:spPr>
          <a:xfrm>
            <a:off x="7092280" y="2996952"/>
            <a:ext cx="1512168" cy="1656184"/>
          </a:xfrm>
          <a:prstGeom prst="rt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rgbClr val="C00000"/>
                </a:solidFill>
              </a:rPr>
              <a:t>What is a Triangle: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7504" y="1292688"/>
            <a:ext cx="8229600" cy="5376672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en-AU" sz="3400" dirty="0" smtClean="0"/>
              <a:t>t</a:t>
            </a:r>
            <a:r>
              <a:rPr lang="en-AU" sz="3400" dirty="0" smtClean="0"/>
              <a:t>he </a:t>
            </a:r>
            <a:r>
              <a:rPr lang="en-AU" sz="3400" dirty="0" smtClean="0"/>
              <a:t>word </a:t>
            </a:r>
            <a:r>
              <a:rPr lang="en-AU" sz="3400" b="1" dirty="0" smtClean="0"/>
              <a:t>tri</a:t>
            </a:r>
            <a:r>
              <a:rPr lang="en-AU" sz="3400" u="sng" dirty="0" smtClean="0"/>
              <a:t>angle</a:t>
            </a:r>
            <a:r>
              <a:rPr lang="en-AU" sz="3400" dirty="0" smtClean="0"/>
              <a:t> means </a:t>
            </a:r>
          </a:p>
          <a:p>
            <a:pPr>
              <a:buNone/>
            </a:pPr>
            <a:r>
              <a:rPr lang="en-AU" sz="3400" b="1" dirty="0" smtClean="0"/>
              <a:t>   three (tri)</a:t>
            </a:r>
            <a:r>
              <a:rPr lang="en-AU" sz="3400" u="sng" dirty="0" smtClean="0"/>
              <a:t> angles</a:t>
            </a:r>
            <a:r>
              <a:rPr lang="en-AU" sz="3400" dirty="0" smtClean="0"/>
              <a:t>.</a:t>
            </a:r>
          </a:p>
          <a:p>
            <a:pPr>
              <a:buFontTx/>
              <a:buChar char="-"/>
            </a:pPr>
            <a:endParaRPr lang="en-AU" sz="3400" dirty="0" smtClean="0"/>
          </a:p>
          <a:p>
            <a:pPr>
              <a:buFontTx/>
              <a:buChar char="-"/>
            </a:pPr>
            <a:r>
              <a:rPr lang="en-AU" sz="3400" dirty="0" smtClean="0"/>
              <a:t> </a:t>
            </a:r>
            <a:r>
              <a:rPr lang="en-AU" sz="3400" dirty="0" smtClean="0"/>
              <a:t>every </a:t>
            </a:r>
            <a:r>
              <a:rPr lang="en-AU" sz="3400" dirty="0" smtClean="0"/>
              <a:t>triangle has three</a:t>
            </a:r>
          </a:p>
          <a:p>
            <a:pPr>
              <a:buNone/>
            </a:pPr>
            <a:r>
              <a:rPr lang="en-AU" sz="3400" dirty="0" smtClean="0"/>
              <a:t>    angles and three sides.</a:t>
            </a:r>
          </a:p>
          <a:p>
            <a:pPr>
              <a:buNone/>
            </a:pPr>
            <a:endParaRPr lang="en-AU" sz="3400" dirty="0" smtClean="0"/>
          </a:p>
          <a:p>
            <a:pPr>
              <a:buFontTx/>
              <a:buChar char="-"/>
            </a:pPr>
            <a:r>
              <a:rPr lang="en-AU" sz="3400" dirty="0" smtClean="0"/>
              <a:t> </a:t>
            </a:r>
            <a:r>
              <a:rPr lang="en-AU" sz="3400" dirty="0" smtClean="0"/>
              <a:t>the </a:t>
            </a:r>
            <a:r>
              <a:rPr lang="en-AU" sz="3400" dirty="0" smtClean="0"/>
              <a:t>sum of all angles in</a:t>
            </a:r>
          </a:p>
          <a:p>
            <a:pPr>
              <a:buNone/>
            </a:pPr>
            <a:r>
              <a:rPr lang="en-AU" sz="3400" dirty="0" smtClean="0"/>
              <a:t>     a triangle equals 180</a:t>
            </a:r>
            <a:r>
              <a:rPr lang="en-AU" sz="3400" dirty="0" smtClean="0">
                <a:latin typeface="Times New Roman"/>
                <a:cs typeface="Times New Roman"/>
              </a:rPr>
              <a:t>º.</a:t>
            </a:r>
          </a:p>
          <a:p>
            <a:pPr>
              <a:buNone/>
            </a:pPr>
            <a:endParaRPr lang="en-AU" sz="3400" dirty="0" smtClean="0"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r>
              <a:rPr lang="en-AU" sz="3400" dirty="0" smtClean="0"/>
              <a:t> markings on a triangle will indicate</a:t>
            </a:r>
          </a:p>
          <a:p>
            <a:pPr>
              <a:buNone/>
            </a:pPr>
            <a:r>
              <a:rPr lang="en-AU" sz="3400" dirty="0" smtClean="0"/>
              <a:t> </a:t>
            </a:r>
            <a:r>
              <a:rPr lang="en-AU" sz="3400" dirty="0" smtClean="0"/>
              <a:t>  </a:t>
            </a:r>
            <a:r>
              <a:rPr lang="en-AU" sz="3400" dirty="0" smtClean="0"/>
              <a:t> if the triangles sides are equal in length</a:t>
            </a:r>
          </a:p>
          <a:p>
            <a:pPr>
              <a:buFontTx/>
              <a:buChar char="-"/>
            </a:pPr>
            <a:endParaRPr lang="en-AU" sz="3400" dirty="0" smtClean="0"/>
          </a:p>
          <a:p>
            <a:pPr>
              <a:buFontTx/>
              <a:buChar char="-"/>
            </a:pPr>
            <a:r>
              <a:rPr lang="en-AU" sz="3400" dirty="0" smtClean="0"/>
              <a:t>interior markings of a triangle will</a:t>
            </a:r>
          </a:p>
          <a:p>
            <a:pPr>
              <a:buNone/>
            </a:pPr>
            <a:r>
              <a:rPr lang="en-AU" sz="3400" dirty="0" smtClean="0"/>
              <a:t> </a:t>
            </a:r>
            <a:r>
              <a:rPr lang="en-AU" sz="3400" dirty="0" smtClean="0"/>
              <a:t>   indicate if the triangle angles are equal in size</a:t>
            </a:r>
            <a:endParaRPr lang="en-AU" sz="3400" dirty="0" smtClean="0"/>
          </a:p>
          <a:p>
            <a:pPr>
              <a:buNone/>
            </a:pPr>
            <a:endParaRPr lang="en-AU" sz="2800" dirty="0" smtClean="0"/>
          </a:p>
          <a:p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732240" y="1556792"/>
            <a:ext cx="288032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740352" y="1484784"/>
            <a:ext cx="216024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236296" y="234888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092280" y="42930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32240" y="364502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7704348" y="468914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7848364" y="4689140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632340" y="3609020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848364" y="3753036"/>
            <a:ext cx="2880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8" idx="3"/>
          </p:cNvCxnSpPr>
          <p:nvPr/>
        </p:nvCxnSpPr>
        <p:spPr>
          <a:xfrm flipH="1">
            <a:off x="8100392" y="3981024"/>
            <a:ext cx="236712" cy="312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836" y="404664"/>
            <a:ext cx="7925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1. Equilateral Triangles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- all three sides are equal in length. </a:t>
            </a:r>
          </a:p>
          <a:p>
            <a:endParaRPr lang="en-AU" sz="2800" dirty="0"/>
          </a:p>
          <a:p>
            <a:pPr>
              <a:buFontTx/>
              <a:buChar char="-"/>
            </a:pPr>
            <a:r>
              <a:rPr lang="en-AU" sz="2800" dirty="0" smtClean="0"/>
              <a:t> all three angles are equal in size</a:t>
            </a:r>
          </a:p>
          <a:p>
            <a:pPr>
              <a:buFontTx/>
              <a:buChar char="-"/>
            </a:pPr>
            <a:endParaRPr lang="en-AU" sz="2800" dirty="0" smtClean="0"/>
          </a:p>
          <a:p>
            <a:pPr>
              <a:buFontTx/>
              <a:buChar char="-"/>
            </a:pPr>
            <a:r>
              <a:rPr lang="en-AU" sz="2800" dirty="0" smtClean="0"/>
              <a:t>all angles are 60</a:t>
            </a:r>
            <a:r>
              <a:rPr lang="en-AU" sz="2800" dirty="0" smtClean="0">
                <a:latin typeface="Times New Roman"/>
                <a:cs typeface="Times New Roman"/>
              </a:rPr>
              <a:t>º</a:t>
            </a:r>
            <a:endParaRPr lang="en-AU" sz="2800" dirty="0" smtClean="0"/>
          </a:p>
          <a:p>
            <a:pPr>
              <a:buFontTx/>
              <a:buChar char="-"/>
            </a:pPr>
            <a:endParaRPr lang="en-AU" sz="2800" dirty="0"/>
          </a:p>
        </p:txBody>
      </p:sp>
      <p:pic>
        <p:nvPicPr>
          <p:cNvPr id="1026" name="Picture 2" descr="http://www.ezscrap.net/EquilateralTriangle_10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348880"/>
            <a:ext cx="2987824" cy="29476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8157" y="548680"/>
            <a:ext cx="73997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Isosceles Triangles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/>
              <a:t>two sides that have same length</a:t>
            </a:r>
          </a:p>
          <a:p>
            <a:pPr>
              <a:buFontTx/>
              <a:buChar char="-"/>
            </a:pPr>
            <a:endParaRPr lang="en-AU" sz="3200" dirty="0" smtClean="0"/>
          </a:p>
          <a:p>
            <a:pPr>
              <a:buFontTx/>
              <a:buChar char="-"/>
            </a:pPr>
            <a:r>
              <a:rPr lang="en-AU" sz="3200" dirty="0" smtClean="0"/>
              <a:t>two angles that are equal</a:t>
            </a:r>
          </a:p>
          <a:p>
            <a:pPr>
              <a:buFontTx/>
              <a:buChar char="-"/>
            </a:pPr>
            <a:endParaRPr lang="en-AU" sz="3200" dirty="0"/>
          </a:p>
          <a:p>
            <a:pPr>
              <a:buFontTx/>
              <a:buChar char="-"/>
            </a:pPr>
            <a:r>
              <a:rPr lang="en-AU" sz="3200" dirty="0" smtClean="0"/>
              <a:t> The side that is not the same length is the base.</a:t>
            </a:r>
            <a:endParaRPr lang="en-AU" sz="3200" dirty="0"/>
          </a:p>
        </p:txBody>
      </p:sp>
      <p:pic>
        <p:nvPicPr>
          <p:cNvPr id="17410" name="Picture 2" descr="http://www.800score.com/content/image/triangle_isos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13963"/>
            <a:ext cx="3851920" cy="4081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13372" y="476672"/>
            <a:ext cx="6548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Scalene Triangle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2132856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/>
              <a:t>three sides of different length</a:t>
            </a:r>
          </a:p>
          <a:p>
            <a:endParaRPr lang="en-AU" sz="3200" dirty="0" smtClean="0"/>
          </a:p>
          <a:p>
            <a:pPr>
              <a:buFontTx/>
              <a:buChar char="-"/>
            </a:pPr>
            <a:r>
              <a:rPr lang="en-AU" sz="3200" dirty="0" smtClean="0"/>
              <a:t> three different </a:t>
            </a:r>
            <a:r>
              <a:rPr lang="en-AU" sz="3200" dirty="0" smtClean="0"/>
              <a:t>angles</a:t>
            </a:r>
          </a:p>
          <a:p>
            <a:endParaRPr lang="en-AU" sz="3200" dirty="0"/>
          </a:p>
        </p:txBody>
      </p:sp>
      <p:pic>
        <p:nvPicPr>
          <p:cNvPr id="18434" name="Picture 2" descr="http://www.websters-online-dictionary.net/images/wiki/wikipedia/commons/thumb/9/93/Triangle.Scalene.svg/245px-Triangle.Scalen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420888"/>
            <a:ext cx="4971821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>
                <a:solidFill>
                  <a:srgbClr val="C00000"/>
                </a:solidFill>
              </a:rPr>
              <a:t>6 Names of Triangle Angles: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Right Angle</a:t>
            </a:r>
          </a:p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Acute Angle</a:t>
            </a:r>
          </a:p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Obtuse Angle</a:t>
            </a:r>
          </a:p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Reflex Angle</a:t>
            </a:r>
          </a:p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Straight Angle</a:t>
            </a:r>
          </a:p>
          <a:p>
            <a:pPr marL="624078" indent="-514350">
              <a:buAutoNum type="arabicPeriod"/>
            </a:pPr>
            <a:r>
              <a:rPr lang="en-AU" sz="4000" dirty="0" smtClean="0">
                <a:solidFill>
                  <a:schemeClr val="accent5">
                    <a:lumMod val="75000"/>
                  </a:schemeClr>
                </a:solidFill>
              </a:rPr>
              <a:t>Revolution Angle</a:t>
            </a:r>
          </a:p>
          <a:p>
            <a:pPr marL="624078" indent="-514350">
              <a:buAutoNum type="arabicPeriod"/>
            </a:pPr>
            <a:endParaRPr lang="en-AU" sz="4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24078" indent="-514350">
              <a:buAutoNum type="arabicPeriod"/>
            </a:pP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535" y="476672"/>
            <a:ext cx="7721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.Right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Angle Triangle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484784"/>
            <a:ext cx="51480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2800" dirty="0" smtClean="0">
                <a:latin typeface="+mj-lt"/>
              </a:rPr>
              <a:t>a right angle triangle has one of its angles equal to 90</a:t>
            </a:r>
            <a:r>
              <a:rPr lang="en-AU" sz="2800" dirty="0" smtClean="0">
                <a:latin typeface="+mj-lt"/>
                <a:cs typeface="Times New Roman"/>
              </a:rPr>
              <a:t>º (one of its angles is a right angle).</a:t>
            </a:r>
          </a:p>
          <a:p>
            <a:pPr>
              <a:buFontTx/>
              <a:buChar char="-"/>
            </a:pPr>
            <a:endParaRPr lang="en-AU" sz="2800" dirty="0" smtClean="0">
              <a:latin typeface="+mj-lt"/>
              <a:cs typeface="Times New Roman"/>
            </a:endParaRPr>
          </a:p>
          <a:p>
            <a:pPr>
              <a:buFontTx/>
              <a:buChar char="-"/>
            </a:pPr>
            <a:r>
              <a:rPr lang="en-AU" sz="2800" dirty="0" smtClean="0">
                <a:latin typeface="+mj-lt"/>
                <a:cs typeface="Times New Roman"/>
              </a:rPr>
              <a:t>Some scalene triangles are also right angle triangles</a:t>
            </a:r>
          </a:p>
          <a:p>
            <a:endParaRPr lang="en-AU" sz="2800" dirty="0" smtClean="0">
              <a:latin typeface="+mj-lt"/>
              <a:cs typeface="Times New Roman"/>
            </a:endParaRPr>
          </a:p>
          <a:p>
            <a:pPr>
              <a:buFontTx/>
              <a:buChar char="-"/>
            </a:pPr>
            <a:r>
              <a:rPr lang="en-AU" sz="2800" dirty="0" smtClean="0">
                <a:latin typeface="+mj-lt"/>
                <a:cs typeface="Times New Roman"/>
              </a:rPr>
              <a:t>look for a box in a corner of a triangle = 90º</a:t>
            </a:r>
            <a:endParaRPr lang="en-AU" sz="2800" dirty="0">
              <a:latin typeface="+mj-lt"/>
            </a:endParaRPr>
          </a:p>
        </p:txBody>
      </p:sp>
      <p:pic>
        <p:nvPicPr>
          <p:cNvPr id="19458" name="Picture 2" descr="http://www.glue-it.com/model-engineering/general-information/glossary/t/pictures/triangl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060848"/>
            <a:ext cx="3162300" cy="2409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mathatube.org/images/f-407-1-1.gif"/>
          <p:cNvPicPr>
            <a:picLocks noChangeAspect="1" noChangeArrowheads="1"/>
          </p:cNvPicPr>
          <p:nvPr/>
        </p:nvPicPr>
        <p:blipFill>
          <a:blip r:embed="rId2" cstate="print"/>
          <a:srcRect r="14116"/>
          <a:stretch>
            <a:fillRect/>
          </a:stretch>
        </p:blipFill>
        <p:spPr bwMode="auto">
          <a:xfrm>
            <a:off x="4067944" y="980728"/>
            <a:ext cx="4680520" cy="5449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703741" y="620688"/>
            <a:ext cx="78694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.Acute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Angle Triangle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060848"/>
            <a:ext cx="45365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AU" sz="3200" dirty="0" smtClean="0"/>
              <a:t>all angles are smaller than 90</a:t>
            </a:r>
            <a:r>
              <a:rPr lang="en-AU" sz="3200" dirty="0" smtClean="0">
                <a:latin typeface="Times New Roman"/>
                <a:cs typeface="Times New Roman"/>
              </a:rPr>
              <a:t>º.</a:t>
            </a:r>
            <a:endParaRPr lang="en-AU" sz="3200" dirty="0" smtClean="0"/>
          </a:p>
          <a:p>
            <a:pPr>
              <a:buFontTx/>
              <a:buChar char="-"/>
            </a:pPr>
            <a:endParaRPr lang="en-AU" sz="3200" dirty="0"/>
          </a:p>
          <a:p>
            <a:pPr>
              <a:buFontTx/>
              <a:buChar char="-"/>
            </a:pPr>
            <a:r>
              <a:rPr lang="en-AU" sz="3200" dirty="0" smtClean="0"/>
              <a:t> all three angles are acute.</a:t>
            </a:r>
            <a:endParaRPr lang="en-AU" sz="3200" dirty="0" smtClean="0"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endParaRPr lang="en-AU" dirty="0">
              <a:latin typeface="Times New Roman"/>
              <a:cs typeface="Times New Roman"/>
            </a:endParaRPr>
          </a:p>
          <a:p>
            <a:pPr>
              <a:buFontTx/>
              <a:buChar char="-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331</Words>
  <Application>Microsoft Office PowerPoint</Application>
  <PresentationFormat>On-screen Show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What is a Triangle:</vt:lpstr>
      <vt:lpstr>Slide 4</vt:lpstr>
      <vt:lpstr>Slide 5</vt:lpstr>
      <vt:lpstr>Slide 6</vt:lpstr>
      <vt:lpstr>6 Names of Triangle Angles:</vt:lpstr>
      <vt:lpstr>Slide 8</vt:lpstr>
      <vt:lpstr>Slide 9</vt:lpstr>
      <vt:lpstr>Slide 10</vt:lpstr>
      <vt:lpstr>4. Reflex Angle Triangle</vt:lpstr>
      <vt:lpstr>5. Straight Line or Angle</vt:lpstr>
      <vt:lpstr>6. Revolution Angle (perigon)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michaelw</cp:lastModifiedBy>
  <cp:revision>10</cp:revision>
  <dcterms:created xsi:type="dcterms:W3CDTF">2011-02-08T05:51:19Z</dcterms:created>
  <dcterms:modified xsi:type="dcterms:W3CDTF">2011-02-09T09:40:24Z</dcterms:modified>
</cp:coreProperties>
</file>