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14F8F8-FF9D-4586-A95E-6610438038ED}" type="datetimeFigureOut">
              <a:rPr lang="en-AU" smtClean="0"/>
              <a:pPr/>
              <a:t>19/01/2011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0DC481-888C-45D9-97CD-03EC06AC9BD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4F8F8-FF9D-4586-A95E-6610438038ED}" type="datetimeFigureOut">
              <a:rPr lang="en-AU" smtClean="0"/>
              <a:pPr/>
              <a:t>19/01/2011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DC481-888C-45D9-97CD-03EC06AC9BD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4F8F8-FF9D-4586-A95E-6610438038ED}" type="datetimeFigureOut">
              <a:rPr lang="en-AU" smtClean="0"/>
              <a:pPr/>
              <a:t>19/01/2011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DC481-888C-45D9-97CD-03EC06AC9BD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4F8F8-FF9D-4586-A95E-6610438038ED}" type="datetimeFigureOut">
              <a:rPr lang="en-AU" smtClean="0"/>
              <a:pPr/>
              <a:t>19/01/2011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DC481-888C-45D9-97CD-03EC06AC9BD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4F8F8-FF9D-4586-A95E-6610438038ED}" type="datetimeFigureOut">
              <a:rPr lang="en-AU" smtClean="0"/>
              <a:pPr/>
              <a:t>19/01/2011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DC481-888C-45D9-97CD-03EC06AC9BD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4F8F8-FF9D-4586-A95E-6610438038ED}" type="datetimeFigureOut">
              <a:rPr lang="en-AU" smtClean="0"/>
              <a:pPr/>
              <a:t>19/01/2011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DC481-888C-45D9-97CD-03EC06AC9BD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4F8F8-FF9D-4586-A95E-6610438038ED}" type="datetimeFigureOut">
              <a:rPr lang="en-AU" smtClean="0"/>
              <a:pPr/>
              <a:t>19/01/2011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DC481-888C-45D9-97CD-03EC06AC9BD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4F8F8-FF9D-4586-A95E-6610438038ED}" type="datetimeFigureOut">
              <a:rPr lang="en-AU" smtClean="0"/>
              <a:pPr/>
              <a:t>19/01/2011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DC481-888C-45D9-97CD-03EC06AC9BD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4F8F8-FF9D-4586-A95E-6610438038ED}" type="datetimeFigureOut">
              <a:rPr lang="en-AU" smtClean="0"/>
              <a:pPr/>
              <a:t>19/01/2011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DC481-888C-45D9-97CD-03EC06AC9BD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14F8F8-FF9D-4586-A95E-6610438038ED}" type="datetimeFigureOut">
              <a:rPr lang="en-AU" smtClean="0"/>
              <a:pPr/>
              <a:t>19/01/2011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DC481-888C-45D9-97CD-03EC06AC9BD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14F8F8-FF9D-4586-A95E-6610438038ED}" type="datetimeFigureOut">
              <a:rPr lang="en-AU" smtClean="0"/>
              <a:pPr/>
              <a:t>19/01/2011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0DC481-888C-45D9-97CD-03EC06AC9BD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14F8F8-FF9D-4586-A95E-6610438038ED}" type="datetimeFigureOut">
              <a:rPr lang="en-AU" smtClean="0"/>
              <a:pPr/>
              <a:t>19/01/2011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0DC481-888C-45D9-97CD-03EC06AC9BD7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5290" y="2276872"/>
            <a:ext cx="5519460" cy="35702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RaTEs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, RATIO &amp;</a:t>
            </a:r>
            <a:b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</a:br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propORTION</a:t>
            </a:r>
            <a:endParaRPr lang="en-US" sz="5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  <a:p>
            <a:pPr algn="ctr"/>
            <a:endParaRPr lang="en-US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r"/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NUMBERS UNIT:</a:t>
            </a:r>
          </a:p>
          <a:p>
            <a:pPr algn="ctr"/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844824"/>
            <a:ext cx="770485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A </a:t>
            </a:r>
            <a:r>
              <a:rPr lang="en-AU" sz="3200" b="1" dirty="0" smtClean="0">
                <a:solidFill>
                  <a:srgbClr val="C00000"/>
                </a:solidFill>
              </a:rPr>
              <a:t>ratio</a:t>
            </a:r>
            <a:r>
              <a:rPr lang="en-AU" sz="2400" dirty="0" smtClean="0"/>
              <a:t> is used to compare numbers or quantities – a comparison between two things</a:t>
            </a:r>
          </a:p>
          <a:p>
            <a:endParaRPr lang="en-AU" sz="2400" dirty="0" smtClean="0"/>
          </a:p>
          <a:p>
            <a:r>
              <a:rPr lang="en-AU" sz="2400" dirty="0" smtClean="0"/>
              <a:t>Ratios are expressed in words "the ratio of something </a:t>
            </a:r>
            <a:r>
              <a:rPr lang="en-AU" sz="2400" b="1" dirty="0" smtClean="0">
                <a:solidFill>
                  <a:srgbClr val="002060"/>
                </a:solidFill>
              </a:rPr>
              <a:t>to</a:t>
            </a:r>
            <a:r>
              <a:rPr lang="en-AU" sz="2400" dirty="0" smtClean="0"/>
              <a:t> something else." </a:t>
            </a:r>
          </a:p>
          <a:p>
            <a:endParaRPr lang="en-AU" sz="2400" dirty="0" smtClean="0"/>
          </a:p>
          <a:p>
            <a:r>
              <a:rPr lang="en-AU" sz="2400" dirty="0" smtClean="0"/>
              <a:t>Ratios can be written in several different ways: </a:t>
            </a:r>
          </a:p>
          <a:p>
            <a:pPr lvl="1">
              <a:buFont typeface="Arial" pitchFamily="34" charset="0"/>
              <a:buChar char="•"/>
            </a:pPr>
            <a:r>
              <a:rPr lang="en-AU" sz="2400" dirty="0" smtClean="0"/>
              <a:t>as a fraction; 3/4</a:t>
            </a:r>
          </a:p>
          <a:p>
            <a:pPr lvl="1">
              <a:buFont typeface="Arial" pitchFamily="34" charset="0"/>
              <a:buChar char="•"/>
            </a:pPr>
            <a:r>
              <a:rPr lang="en-AU" sz="2400" dirty="0" smtClean="0"/>
              <a:t>using the word "to“; “3 to 4 “</a:t>
            </a:r>
          </a:p>
          <a:p>
            <a:pPr lvl="1">
              <a:buFont typeface="Arial" pitchFamily="34" charset="0"/>
              <a:buChar char="•"/>
            </a:pPr>
            <a:r>
              <a:rPr lang="en-AU" sz="2400" dirty="0" smtClean="0"/>
              <a:t>or with a colon; 3 : 4</a:t>
            </a:r>
          </a:p>
          <a:p>
            <a:pPr>
              <a:buFont typeface="Arial" pitchFamily="34" charset="0"/>
              <a:buChar char="•"/>
            </a:pPr>
            <a:endParaRPr lang="en-AU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059832" y="476672"/>
            <a:ext cx="2531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RATIO: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Can you think of any examples where you use ratio?</a:t>
            </a:r>
          </a:p>
          <a:p>
            <a:endParaRPr lang="en-AU" sz="2800" dirty="0" smtClean="0"/>
          </a:p>
          <a:p>
            <a:pPr>
              <a:buNone/>
            </a:pPr>
            <a:endParaRPr lang="en-AU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>
                <a:solidFill>
                  <a:srgbClr val="C00000"/>
                </a:solidFill>
              </a:rPr>
              <a:t>Ratio</a:t>
            </a:r>
            <a:r>
              <a:rPr lang="en-AU" dirty="0" smtClean="0"/>
              <a:t> Examples: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sz="2400" dirty="0" err="1" smtClean="0"/>
              <a:t>Eg</a:t>
            </a:r>
            <a:r>
              <a:rPr lang="en-AU" sz="2400" dirty="0" smtClean="0"/>
              <a:t>. In my hand I have a glass of fruit juice. It is one part fruit and four parts water. </a:t>
            </a:r>
          </a:p>
          <a:p>
            <a:endParaRPr lang="en-AU" sz="2400" dirty="0" smtClean="0"/>
          </a:p>
          <a:p>
            <a:pPr>
              <a:buNone/>
            </a:pPr>
            <a:r>
              <a:rPr lang="en-AU" sz="2400" dirty="0" smtClean="0"/>
              <a:t>How many parts are there all together? ____________</a:t>
            </a:r>
          </a:p>
          <a:p>
            <a:pPr>
              <a:buNone/>
            </a:pPr>
            <a:r>
              <a:rPr lang="en-AU" sz="2400" dirty="0" smtClean="0"/>
              <a:t>How many parts are fruit? _____________</a:t>
            </a:r>
          </a:p>
          <a:p>
            <a:pPr>
              <a:buNone/>
            </a:pPr>
            <a:r>
              <a:rPr lang="en-AU" sz="2400" dirty="0" smtClean="0"/>
              <a:t>How many parts are water?_____________</a:t>
            </a:r>
          </a:p>
          <a:p>
            <a:pPr>
              <a:buNone/>
            </a:pPr>
            <a:endParaRPr lang="en-AU" sz="2400" dirty="0" smtClean="0"/>
          </a:p>
          <a:p>
            <a:pPr>
              <a:buNone/>
            </a:pPr>
            <a:r>
              <a:rPr lang="en-AU" sz="2400" dirty="0" smtClean="0"/>
              <a:t>In 3 different ways, write the ratio for the glass of fruit juice. </a:t>
            </a:r>
          </a:p>
          <a:p>
            <a:pPr>
              <a:buNone/>
            </a:pPr>
            <a:r>
              <a:rPr lang="en-AU" dirty="0" smtClean="0"/>
              <a:t>a.                      b.	 	         c. 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Ratio Examples: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39552" y="-9504"/>
            <a:ext cx="8028384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Ratio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is also the number of parts to a mix.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24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24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 paint mix has how many parts? 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4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How many parts are blue? 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How</a:t>
            </a:r>
            <a:r>
              <a:rPr kumimoji="0" lang="en-A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many parts are white? _________</a:t>
            </a: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 order in which a ratio is stated is important. We start</a:t>
            </a:r>
            <a:r>
              <a:rPr kumimoji="0" lang="en-A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from left to right.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Mixing paint in the ratio ____:</a:t>
            </a:r>
            <a:r>
              <a:rPr lang="en-AU" sz="24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(3 parts blue paint to 1 part white paint) means 3 + 1 = 4 parts in all.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24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Write</a:t>
            </a:r>
            <a:r>
              <a:rPr kumimoji="0" lang="en-A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the ratio of the paint </a:t>
            </a:r>
            <a:r>
              <a:rPr lang="en-AU" sz="2400" dirty="0" smtClean="0">
                <a:latin typeface="Calibri" pitchFamily="34" charset="0"/>
                <a:cs typeface="Arial" pitchFamily="34" charset="0"/>
              </a:rPr>
              <a:t>as a fraction.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¾ blue paint to ¼ white paint.</a:t>
            </a: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2" descr="Paint pots in a ratio of 3: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48680"/>
            <a:ext cx="4191000" cy="924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50068"/>
            <a:ext cx="532859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COMPLETE THE FOLLOWING AS RATIOS: </a:t>
            </a:r>
          </a:p>
          <a:p>
            <a:r>
              <a:rPr lang="en-AU" sz="1600" i="1" dirty="0" smtClean="0"/>
              <a:t>Use a fraction, colon and “to” when writing out each ratio. </a:t>
            </a:r>
          </a:p>
          <a:p>
            <a:endParaRPr lang="en-AU" dirty="0"/>
          </a:p>
          <a:p>
            <a:r>
              <a:rPr lang="en-AU" dirty="0" smtClean="0"/>
              <a:t>Six parts fruit to 2 parts milk</a:t>
            </a:r>
          </a:p>
          <a:p>
            <a:endParaRPr lang="en-AU" dirty="0" smtClean="0"/>
          </a:p>
          <a:p>
            <a:r>
              <a:rPr lang="en-AU" dirty="0" smtClean="0"/>
              <a:t>Sixteen boys to thirteen girls</a:t>
            </a:r>
          </a:p>
          <a:p>
            <a:endParaRPr lang="en-AU" dirty="0" smtClean="0"/>
          </a:p>
          <a:p>
            <a:r>
              <a:rPr lang="en-AU" dirty="0" smtClean="0"/>
              <a:t>Nine kilograms to twelve kilograms</a:t>
            </a:r>
          </a:p>
          <a:p>
            <a:endParaRPr lang="en-AU" dirty="0" smtClean="0"/>
          </a:p>
          <a:p>
            <a:r>
              <a:rPr lang="en-AU" dirty="0" smtClean="0"/>
              <a:t>Four seconds to one minute</a:t>
            </a:r>
          </a:p>
          <a:p>
            <a:endParaRPr lang="en-AU" dirty="0" smtClean="0"/>
          </a:p>
          <a:p>
            <a:r>
              <a:rPr lang="en-AU" dirty="0" smtClean="0"/>
              <a:t>Four hundred meters to one </a:t>
            </a:r>
            <a:r>
              <a:rPr lang="en-AU" dirty="0" err="1" smtClean="0"/>
              <a:t>kilometer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Sixteen cm to one meter</a:t>
            </a:r>
          </a:p>
          <a:p>
            <a:endParaRPr lang="en-AU" dirty="0" smtClean="0"/>
          </a:p>
          <a:p>
            <a:r>
              <a:rPr lang="en-AU" dirty="0" smtClean="0"/>
              <a:t>Forty ml to one litre</a:t>
            </a:r>
          </a:p>
          <a:p>
            <a:endParaRPr lang="en-AU" dirty="0" smtClean="0"/>
          </a:p>
          <a:p>
            <a:r>
              <a:rPr lang="en-AU" dirty="0" smtClean="0"/>
              <a:t>Four parts black paint to seven parts red paint</a:t>
            </a:r>
          </a:p>
          <a:p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4932040" y="1340768"/>
            <a:ext cx="42119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6:2   6/2   6 to 2</a:t>
            </a:r>
          </a:p>
          <a:p>
            <a:endParaRPr lang="en-AU" dirty="0"/>
          </a:p>
          <a:p>
            <a:r>
              <a:rPr lang="en-AU" dirty="0" smtClean="0"/>
              <a:t>16:13  16/13  16 to 13</a:t>
            </a:r>
          </a:p>
          <a:p>
            <a:endParaRPr lang="en-AU" dirty="0"/>
          </a:p>
          <a:p>
            <a:r>
              <a:rPr lang="en-AU" dirty="0" smtClean="0"/>
              <a:t>9kg:12kg   9kg/12kg   9kg to 12kg</a:t>
            </a:r>
          </a:p>
          <a:p>
            <a:endParaRPr lang="en-AU" dirty="0"/>
          </a:p>
          <a:p>
            <a:r>
              <a:rPr lang="en-AU" dirty="0" smtClean="0"/>
              <a:t>4s:60s    4s/60 s   4s to 60s</a:t>
            </a:r>
          </a:p>
          <a:p>
            <a:endParaRPr lang="en-AU" dirty="0"/>
          </a:p>
          <a:p>
            <a:r>
              <a:rPr lang="en-AU" dirty="0" smtClean="0"/>
              <a:t>400m:1000m  </a:t>
            </a:r>
          </a:p>
          <a:p>
            <a:endParaRPr lang="en-AU" dirty="0"/>
          </a:p>
          <a:p>
            <a:r>
              <a:rPr lang="en-AU" dirty="0" smtClean="0"/>
              <a:t>16cm:100m</a:t>
            </a:r>
          </a:p>
          <a:p>
            <a:endParaRPr lang="en-AU" dirty="0"/>
          </a:p>
          <a:p>
            <a:r>
              <a:rPr lang="en-AU" dirty="0" smtClean="0"/>
              <a:t>40ml:1000ml</a:t>
            </a:r>
          </a:p>
          <a:p>
            <a:endParaRPr lang="en-AU" dirty="0"/>
          </a:p>
          <a:p>
            <a:r>
              <a:rPr lang="en-AU" dirty="0" smtClean="0"/>
              <a:t>4:7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AU" sz="2400" b="1" dirty="0" smtClean="0"/>
          </a:p>
          <a:p>
            <a:r>
              <a:rPr lang="en-AU" sz="2400" b="1" dirty="0" smtClean="0"/>
              <a:t>Ratios can sometimes be simplified.</a:t>
            </a:r>
          </a:p>
          <a:p>
            <a:pPr lvl="1"/>
            <a:r>
              <a:rPr lang="en-AU" sz="4000" b="1" dirty="0" smtClean="0">
                <a:solidFill>
                  <a:srgbClr val="7030A0"/>
                </a:solidFill>
              </a:rPr>
              <a:t>15:30 = 3:6 </a:t>
            </a:r>
          </a:p>
          <a:p>
            <a:pPr>
              <a:buNone/>
            </a:pPr>
            <a:endParaRPr lang="en-AU" sz="2400" b="1" dirty="0" smtClean="0"/>
          </a:p>
          <a:p>
            <a:r>
              <a:rPr lang="en-AU" sz="2400" b="1" dirty="0" smtClean="0"/>
              <a:t>Can you think of another simplified ratio from the above question?</a:t>
            </a:r>
          </a:p>
          <a:p>
            <a:pPr lvl="1"/>
            <a:r>
              <a:rPr lang="en-AU" sz="4000" b="1" dirty="0" smtClean="0">
                <a:solidFill>
                  <a:srgbClr val="7030A0"/>
                </a:solidFill>
              </a:rPr>
              <a:t>12:24 = 6:12 </a:t>
            </a:r>
          </a:p>
          <a:p>
            <a:endParaRPr lang="en-AU" sz="2400" b="1" dirty="0" smtClean="0"/>
          </a:p>
          <a:p>
            <a:pPr>
              <a:buNone/>
            </a:pPr>
            <a:endParaRPr lang="en-AU" sz="2400" b="1" dirty="0" smtClean="0"/>
          </a:p>
          <a:p>
            <a:pPr>
              <a:buNone/>
            </a:pPr>
            <a:endParaRPr lang="en-AU" sz="2400" b="1" dirty="0" smtClean="0"/>
          </a:p>
          <a:p>
            <a:pPr>
              <a:buNone/>
            </a:pPr>
            <a:r>
              <a:rPr lang="en-AU" sz="2400" b="1" u="sng" dirty="0" smtClean="0"/>
              <a:t>Hint: </a:t>
            </a:r>
            <a:r>
              <a:rPr lang="en-AU" sz="2400" b="1" dirty="0" smtClean="0"/>
              <a:t>If having trouble, think of a ratio as a fraction, then  simplify.</a:t>
            </a:r>
          </a:p>
          <a:p>
            <a:pPr>
              <a:buNone/>
            </a:pPr>
            <a:endParaRPr lang="en-AU" sz="2400" b="1" dirty="0" smtClean="0"/>
          </a:p>
          <a:p>
            <a:endParaRPr lang="en-AU" sz="2400" b="1" dirty="0" smtClean="0"/>
          </a:p>
          <a:p>
            <a:endParaRPr lang="en-AU" sz="2400" dirty="0" smtClean="0"/>
          </a:p>
          <a:p>
            <a:endParaRPr lang="en-AU" sz="2400" dirty="0" smtClean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Simplifying Ratios: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AU" dirty="0" smtClean="0"/>
          </a:p>
          <a:p>
            <a:r>
              <a:rPr lang="en-AU" dirty="0" smtClean="0"/>
              <a:t>Complete Ratio worksheet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HOMEWORK:</a:t>
            </a:r>
            <a:endParaRPr lang="en-A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</TotalTime>
  <Words>390</Words>
  <Application>Microsoft Office PowerPoint</Application>
  <PresentationFormat>On-screen Show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Slide 1</vt:lpstr>
      <vt:lpstr>Slide 2</vt:lpstr>
      <vt:lpstr>Ratio Examples:</vt:lpstr>
      <vt:lpstr>Ratio Examples:</vt:lpstr>
      <vt:lpstr>Slide 5</vt:lpstr>
      <vt:lpstr>Slide 6</vt:lpstr>
      <vt:lpstr>Simplifying Ratios:</vt:lpstr>
      <vt:lpstr>HOMEWORK: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</dc:creator>
  <cp:lastModifiedBy>michaelw</cp:lastModifiedBy>
  <cp:revision>18</cp:revision>
  <dcterms:created xsi:type="dcterms:W3CDTF">2011-01-10T17:13:50Z</dcterms:created>
  <dcterms:modified xsi:type="dcterms:W3CDTF">2011-01-19T09:40:24Z</dcterms:modified>
</cp:coreProperties>
</file>