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60" r:id="rId5"/>
    <p:sldId id="261" r:id="rId6"/>
    <p:sldId id="259" r:id="rId7"/>
    <p:sldId id="262" r:id="rId8"/>
    <p:sldId id="263" r:id="rId9"/>
    <p:sldId id="264" r:id="rId10"/>
    <p:sldId id="266" r:id="rId11"/>
    <p:sldId id="267"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4269A-E062-477B-B1C6-689B9542E172}" type="datetimeFigureOut">
              <a:rPr lang="en-AU" smtClean="0"/>
              <a:pPr/>
              <a:t>14/02/2011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7291B-BB6A-4F77-9039-1C9FE8445C5B}"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EC7291B-BB6A-4F77-9039-1C9FE8445C5B}"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941BA3-4A5F-41FF-AFD4-235D53B27497}" type="datetimeFigureOut">
              <a:rPr lang="en-AU" smtClean="0"/>
              <a:pPr/>
              <a:t>14/02/2011</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891CC8-4500-4237-9ADC-7F9517EC9A2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A891CC8-4500-4237-9ADC-7F9517EC9A2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A891CC8-4500-4237-9ADC-7F9517EC9A2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A891CC8-4500-4237-9ADC-7F9517EC9A29}"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A891CC8-4500-4237-9ADC-7F9517EC9A2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BA891CC8-4500-4237-9ADC-7F9517EC9A29}"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BA891CC8-4500-4237-9ADC-7F9517EC9A2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BA891CC8-4500-4237-9ADC-7F9517EC9A29}"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941BA3-4A5F-41FF-AFD4-235D53B27497}" type="datetimeFigureOut">
              <a:rPr lang="en-AU" smtClean="0"/>
              <a:pPr/>
              <a:t>14/02/2011</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BA891CC8-4500-4237-9ADC-7F9517EC9A2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941BA3-4A5F-41FF-AFD4-235D53B27497}" type="datetimeFigureOut">
              <a:rPr lang="en-AU" smtClean="0"/>
              <a:pPr/>
              <a:t>14/02/2011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BA891CC8-4500-4237-9ADC-7F9517EC9A2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941BA3-4A5F-41FF-AFD4-235D53B27497}" type="datetimeFigureOut">
              <a:rPr lang="en-AU" smtClean="0"/>
              <a:pPr/>
              <a:t>14/02/2011</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891CC8-4500-4237-9ADC-7F9517EC9A2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941BA3-4A5F-41FF-AFD4-235D53B27497}" type="datetimeFigureOut">
              <a:rPr lang="en-AU" smtClean="0"/>
              <a:pPr/>
              <a:t>14/02/2011</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891CC8-4500-4237-9ADC-7F9517EC9A2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gif"/></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0" y="476672"/>
            <a:ext cx="4886274" cy="923330"/>
          </a:xfrm>
          <a:prstGeom prst="rect">
            <a:avLst/>
          </a:prstGeom>
          <a:noFill/>
        </p:spPr>
        <p:txBody>
          <a:bodyPr wrap="none" lIns="91440" tIns="45720" rIns="91440" bIns="45720">
            <a:spAutoFit/>
          </a:bodyPr>
          <a:lstStyle/>
          <a:p>
            <a:pPr algn="ctr"/>
            <a:r>
              <a:rPr lang="en-US" sz="5400" b="1" cap="none" spc="0" dirty="0" smtClean="0">
                <a:ln w="18415" cmpd="sng">
                  <a:solidFill>
                    <a:srgbClr val="FFFFFF"/>
                  </a:solidFill>
                  <a:prstDash val="solid"/>
                </a:ln>
              </a:rPr>
              <a:t>Quadrilaterals</a:t>
            </a:r>
            <a:endParaRPr lang="en-US" sz="5400" b="1" cap="none" spc="0" dirty="0">
              <a:ln w="18415" cmpd="sng">
                <a:solidFill>
                  <a:srgbClr val="FFFFFF"/>
                </a:solidFill>
                <a:prstDash val="solid"/>
              </a:ln>
            </a:endParaRPr>
          </a:p>
        </p:txBody>
      </p:sp>
      <p:sp>
        <p:nvSpPr>
          <p:cNvPr id="5" name="Rectangle 4"/>
          <p:cNvSpPr/>
          <p:nvPr/>
        </p:nvSpPr>
        <p:spPr>
          <a:xfrm>
            <a:off x="1547664" y="1700808"/>
            <a:ext cx="1368152"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Parallelogram 5"/>
          <p:cNvSpPr/>
          <p:nvPr/>
        </p:nvSpPr>
        <p:spPr>
          <a:xfrm>
            <a:off x="6516216" y="3284984"/>
            <a:ext cx="1944216" cy="1440160"/>
          </a:xfrm>
          <a:prstGeom prst="parallelogram">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lowchart: Data 6"/>
          <p:cNvSpPr/>
          <p:nvPr/>
        </p:nvSpPr>
        <p:spPr>
          <a:xfrm>
            <a:off x="539552" y="5013176"/>
            <a:ext cx="3888432" cy="1008112"/>
          </a:xfrm>
          <a:prstGeom prst="flowChartInputOutp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5076056" y="1628800"/>
            <a:ext cx="3672408" cy="9361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lowchart: Card 8"/>
          <p:cNvSpPr/>
          <p:nvPr/>
        </p:nvSpPr>
        <p:spPr>
          <a:xfrm>
            <a:off x="3779912" y="3501008"/>
            <a:ext cx="1152128" cy="648072"/>
          </a:xfrm>
          <a:prstGeom prst="flowChartPunchedCard">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rapezoid 9"/>
          <p:cNvSpPr/>
          <p:nvPr/>
        </p:nvSpPr>
        <p:spPr>
          <a:xfrm>
            <a:off x="5724128" y="5373216"/>
            <a:ext cx="1800200" cy="1224136"/>
          </a:xfrm>
          <a:prstGeom prst="trapezoi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Angles in a</a:t>
            </a:r>
          </a:p>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quadrilateral</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323528" y="2276872"/>
            <a:ext cx="8820472" cy="2554545"/>
          </a:xfrm>
          <a:prstGeom prst="rect">
            <a:avLst/>
          </a:prstGeom>
          <a:noFill/>
        </p:spPr>
        <p:txBody>
          <a:bodyPr wrap="square" rtlCol="0">
            <a:spAutoFit/>
          </a:bodyPr>
          <a:lstStyle/>
          <a:p>
            <a:r>
              <a:rPr lang="en-AU" sz="3200" dirty="0" smtClean="0"/>
              <a:t>-the sum of all angles in a quadrilateral equal 360</a:t>
            </a:r>
            <a:r>
              <a:rPr lang="en-AU" sz="3200" dirty="0" smtClean="0">
                <a:latin typeface="Times New Roman"/>
                <a:cs typeface="Times New Roman"/>
              </a:rPr>
              <a:t>º</a:t>
            </a:r>
            <a:r>
              <a:rPr lang="en-AU" sz="3200" dirty="0" smtClean="0"/>
              <a:t>.</a:t>
            </a:r>
          </a:p>
          <a:p>
            <a:pPr>
              <a:buFontTx/>
              <a:buChar char="-"/>
            </a:pPr>
            <a:endParaRPr lang="en-AU" sz="3200" dirty="0" smtClean="0"/>
          </a:p>
          <a:p>
            <a:r>
              <a:rPr lang="en-AU" sz="3200" dirty="0" smtClean="0"/>
              <a:t>-we can use this information to find the size of missing angles.</a:t>
            </a:r>
            <a:endParaRPr lang="en-AU" sz="3200" dirty="0"/>
          </a:p>
        </p:txBody>
      </p:sp>
      <p:pic>
        <p:nvPicPr>
          <p:cNvPr id="24578" name="Picture 2" descr="http://www.mathsisfun.com/geometry/images/quadrilateral-angles.gif"/>
          <p:cNvPicPr>
            <a:picLocks noChangeAspect="1" noChangeArrowheads="1"/>
          </p:cNvPicPr>
          <p:nvPr/>
        </p:nvPicPr>
        <p:blipFill>
          <a:blip r:embed="rId2" cstate="print"/>
          <a:srcRect/>
          <a:stretch>
            <a:fillRect/>
          </a:stretch>
        </p:blipFill>
        <p:spPr bwMode="auto">
          <a:xfrm>
            <a:off x="4572000" y="4734693"/>
            <a:ext cx="4366709" cy="212330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06844"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Find the missing angles…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26626" name="Picture 2" descr="http://t0.gstatic.com/images?q=tbn:ANd9GcT14w1C9l9b8jf3hub0cLexykVRpT71cFOeN3y-_0OR-dFsaWqC"/>
          <p:cNvPicPr>
            <a:picLocks noChangeAspect="1" noChangeArrowheads="1"/>
          </p:cNvPicPr>
          <p:nvPr/>
        </p:nvPicPr>
        <p:blipFill>
          <a:blip r:embed="rId2" cstate="print"/>
          <a:srcRect/>
          <a:stretch>
            <a:fillRect/>
          </a:stretch>
        </p:blipFill>
        <p:spPr bwMode="auto">
          <a:xfrm>
            <a:off x="467544" y="1340768"/>
            <a:ext cx="2362200" cy="1933576"/>
          </a:xfrm>
          <a:prstGeom prst="rect">
            <a:avLst/>
          </a:prstGeom>
          <a:noFill/>
        </p:spPr>
      </p:pic>
      <p:pic>
        <p:nvPicPr>
          <p:cNvPr id="26628" name="Picture 4" descr="http://www.platinumgmat.com/global/images/study_guide/quadrilaterals1.gif?v=1"/>
          <p:cNvPicPr>
            <a:picLocks noChangeAspect="1" noChangeArrowheads="1"/>
          </p:cNvPicPr>
          <p:nvPr/>
        </p:nvPicPr>
        <p:blipFill>
          <a:blip r:embed="rId3" cstate="print"/>
          <a:srcRect/>
          <a:stretch>
            <a:fillRect/>
          </a:stretch>
        </p:blipFill>
        <p:spPr bwMode="auto">
          <a:xfrm>
            <a:off x="3707904" y="1340768"/>
            <a:ext cx="2016224" cy="20781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6630" name="Picture 6" descr="http://image.tutorvista.com/Qimages/QD/18438.gif"/>
          <p:cNvPicPr>
            <a:picLocks noChangeAspect="1" noChangeArrowheads="1"/>
          </p:cNvPicPr>
          <p:nvPr/>
        </p:nvPicPr>
        <p:blipFill>
          <a:blip r:embed="rId4" cstate="print"/>
          <a:srcRect/>
          <a:stretch>
            <a:fillRect/>
          </a:stretch>
        </p:blipFill>
        <p:spPr bwMode="auto">
          <a:xfrm>
            <a:off x="6516216" y="1412776"/>
            <a:ext cx="2227479" cy="1944216"/>
          </a:xfrm>
          <a:prstGeom prst="rect">
            <a:avLst/>
          </a:prstGeom>
          <a:noFill/>
        </p:spPr>
      </p:pic>
      <p:pic>
        <p:nvPicPr>
          <p:cNvPr id="26632" name="Picture 8" descr="http://image.wistatutor.com/content/feed/u830/angle%20of%20a%20quadrilateral.PNG"/>
          <p:cNvPicPr>
            <a:picLocks noChangeAspect="1" noChangeArrowheads="1"/>
          </p:cNvPicPr>
          <p:nvPr/>
        </p:nvPicPr>
        <p:blipFill>
          <a:blip r:embed="rId5" cstate="print"/>
          <a:srcRect/>
          <a:stretch>
            <a:fillRect/>
          </a:stretch>
        </p:blipFill>
        <p:spPr bwMode="auto">
          <a:xfrm>
            <a:off x="1763688" y="3933056"/>
            <a:ext cx="2304256" cy="1968461"/>
          </a:xfrm>
          <a:prstGeom prst="rect">
            <a:avLst/>
          </a:prstGeom>
          <a:noFill/>
        </p:spPr>
      </p:pic>
      <p:pic>
        <p:nvPicPr>
          <p:cNvPr id="26634" name="Picture 10" descr="http://t2.gstatic.com/images?q=tbn:ANd9GcQg3aQW6Wa-w6A3VCvjRu0PVFvXjlODp0KJtVM746jldzq8v5WY4w&amp;t=1"/>
          <p:cNvPicPr>
            <a:picLocks noChangeAspect="1" noChangeArrowheads="1"/>
          </p:cNvPicPr>
          <p:nvPr/>
        </p:nvPicPr>
        <p:blipFill>
          <a:blip r:embed="rId6" cstate="print"/>
          <a:srcRect/>
          <a:stretch>
            <a:fillRect/>
          </a:stretch>
        </p:blipFill>
        <p:spPr bwMode="auto">
          <a:xfrm>
            <a:off x="5364088" y="3933056"/>
            <a:ext cx="2956497" cy="1949575"/>
          </a:xfrm>
          <a:prstGeom prst="rect">
            <a:avLst/>
          </a:prstGeom>
          <a:noFill/>
        </p:spPr>
      </p:pic>
      <p:sp>
        <p:nvSpPr>
          <p:cNvPr id="8" name="Rectangle 7"/>
          <p:cNvSpPr/>
          <p:nvPr/>
        </p:nvSpPr>
        <p:spPr>
          <a:xfrm>
            <a:off x="6228184" y="4365104"/>
            <a:ext cx="216024"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0" y="2492896"/>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 name="Rectangle 9"/>
          <p:cNvSpPr/>
          <p:nvPr/>
        </p:nvSpPr>
        <p:spPr>
          <a:xfrm>
            <a:off x="2987824" y="2420888"/>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1" name="Rectangle 10"/>
          <p:cNvSpPr/>
          <p:nvPr/>
        </p:nvSpPr>
        <p:spPr>
          <a:xfrm>
            <a:off x="5724128" y="2348880"/>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3.</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2" name="Rectangle 11"/>
          <p:cNvSpPr/>
          <p:nvPr/>
        </p:nvSpPr>
        <p:spPr>
          <a:xfrm>
            <a:off x="971600" y="4725144"/>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4.</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3" name="Rectangle 12"/>
          <p:cNvSpPr/>
          <p:nvPr/>
        </p:nvSpPr>
        <p:spPr>
          <a:xfrm>
            <a:off x="4499992" y="4725144"/>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5.</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mathwarehouse.com/geometry/quadrilaterals/parallelograms/images/angles/parallelogram-angles-diagram.jpg"/>
          <p:cNvPicPr>
            <a:picLocks noChangeAspect="1" noChangeArrowheads="1"/>
          </p:cNvPicPr>
          <p:nvPr/>
        </p:nvPicPr>
        <p:blipFill>
          <a:blip r:embed="rId2" cstate="print"/>
          <a:srcRect/>
          <a:stretch>
            <a:fillRect/>
          </a:stretch>
        </p:blipFill>
        <p:spPr bwMode="auto">
          <a:xfrm>
            <a:off x="683568" y="1772816"/>
            <a:ext cx="3981450" cy="2152650"/>
          </a:xfrm>
          <a:prstGeom prst="rect">
            <a:avLst/>
          </a:prstGeom>
          <a:noFill/>
        </p:spPr>
      </p:pic>
      <p:sp>
        <p:nvSpPr>
          <p:cNvPr id="3" name="Rectangle 2"/>
          <p:cNvSpPr/>
          <p:nvPr/>
        </p:nvSpPr>
        <p:spPr>
          <a:xfrm>
            <a:off x="251520" y="260648"/>
            <a:ext cx="8606844"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Find the missing angles…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27652" name="Picture 4" descr="http://www.mathwarehouse.com/geometry/quadrilaterals/parallelograms/images/angles/parallelogram-angles-picture.jpg"/>
          <p:cNvPicPr>
            <a:picLocks noChangeAspect="1" noChangeArrowheads="1"/>
          </p:cNvPicPr>
          <p:nvPr/>
        </p:nvPicPr>
        <p:blipFill>
          <a:blip r:embed="rId3" cstate="print"/>
          <a:srcRect/>
          <a:stretch>
            <a:fillRect/>
          </a:stretch>
        </p:blipFill>
        <p:spPr bwMode="auto">
          <a:xfrm>
            <a:off x="5724128" y="4221088"/>
            <a:ext cx="2876550" cy="2266951"/>
          </a:xfrm>
          <a:prstGeom prst="rect">
            <a:avLst/>
          </a:prstGeom>
          <a:noFill/>
        </p:spPr>
      </p:pic>
      <p:pic>
        <p:nvPicPr>
          <p:cNvPr id="27654" name="Picture 6" descr="http://www.mathsteacher.com.au/year10/ch06_geometry/06_quadrilaterals/Image4032.gif"/>
          <p:cNvPicPr>
            <a:picLocks noChangeAspect="1" noChangeArrowheads="1"/>
          </p:cNvPicPr>
          <p:nvPr/>
        </p:nvPicPr>
        <p:blipFill>
          <a:blip r:embed="rId4" cstate="print"/>
          <a:srcRect/>
          <a:stretch>
            <a:fillRect/>
          </a:stretch>
        </p:blipFill>
        <p:spPr bwMode="auto">
          <a:xfrm>
            <a:off x="683568" y="4293096"/>
            <a:ext cx="3168352" cy="2157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3203848" y="5301208"/>
            <a:ext cx="28803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7656" name="Picture 8" descr="http://t2.gstatic.com/images?q=tbn:ANd9GcTDm3xB5OFi7xHLezhNkX-7D8HBP_LYc9_PAmgWJUwZFjHTrVwe"/>
          <p:cNvPicPr>
            <a:picLocks noChangeAspect="1" noChangeArrowheads="1"/>
          </p:cNvPicPr>
          <p:nvPr/>
        </p:nvPicPr>
        <p:blipFill>
          <a:blip r:embed="rId5" cstate="print"/>
          <a:srcRect/>
          <a:stretch>
            <a:fillRect/>
          </a:stretch>
        </p:blipFill>
        <p:spPr bwMode="auto">
          <a:xfrm>
            <a:off x="5508104" y="1844824"/>
            <a:ext cx="3315276" cy="1787650"/>
          </a:xfrm>
          <a:prstGeom prst="rect">
            <a:avLst/>
          </a:prstGeom>
          <a:noFill/>
        </p:spPr>
      </p:pic>
      <p:sp>
        <p:nvSpPr>
          <p:cNvPr id="8" name="Rectangle 7"/>
          <p:cNvSpPr/>
          <p:nvPr/>
        </p:nvSpPr>
        <p:spPr>
          <a:xfrm>
            <a:off x="0" y="3068960"/>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6.</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Rectangle 8"/>
          <p:cNvSpPr/>
          <p:nvPr/>
        </p:nvSpPr>
        <p:spPr>
          <a:xfrm>
            <a:off x="4716016" y="2996952"/>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7.</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 name="Rectangle 9"/>
          <p:cNvSpPr/>
          <p:nvPr/>
        </p:nvSpPr>
        <p:spPr>
          <a:xfrm>
            <a:off x="0" y="5445224"/>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8.</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1" name="Rectangle 10"/>
          <p:cNvSpPr/>
          <p:nvPr/>
        </p:nvSpPr>
        <p:spPr>
          <a:xfrm>
            <a:off x="4932040" y="5517232"/>
            <a:ext cx="779381"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9.</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653" y="404664"/>
            <a:ext cx="7058344"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Draw</a:t>
            </a: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the following…</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TextBox 2"/>
          <p:cNvSpPr txBox="1"/>
          <p:nvPr/>
        </p:nvSpPr>
        <p:spPr>
          <a:xfrm>
            <a:off x="215008" y="1268760"/>
            <a:ext cx="8928992" cy="4770537"/>
          </a:xfrm>
          <a:prstGeom prst="rect">
            <a:avLst/>
          </a:prstGeom>
          <a:noFill/>
        </p:spPr>
        <p:txBody>
          <a:bodyPr wrap="square" rtlCol="0">
            <a:spAutoFit/>
          </a:bodyPr>
          <a:lstStyle/>
          <a:p>
            <a:r>
              <a:rPr lang="en-AU" sz="1600" b="1" dirty="0" smtClean="0"/>
              <a:t>FOR EACH OF THE FOLLOWING, DRAW THE SHAPE &amp; LABEL THE SIZE OF EACH ANGLE:</a:t>
            </a:r>
          </a:p>
          <a:p>
            <a:endParaRPr lang="en-AU" dirty="0" smtClean="0"/>
          </a:p>
          <a:p>
            <a:pPr marL="342900" indent="-342900">
              <a:buAutoNum type="arabicPeriod"/>
            </a:pPr>
            <a:r>
              <a:rPr lang="en-AU" dirty="0" smtClean="0"/>
              <a:t>This shape has four equal sides.</a:t>
            </a:r>
          </a:p>
          <a:p>
            <a:pPr marL="342900" indent="-342900">
              <a:buAutoNum type="arabicPeriod"/>
            </a:pPr>
            <a:endParaRPr lang="en-AU" dirty="0" smtClean="0"/>
          </a:p>
          <a:p>
            <a:pPr marL="342900" indent="-342900">
              <a:buFontTx/>
              <a:buAutoNum type="arabicPeriod"/>
            </a:pPr>
            <a:r>
              <a:rPr lang="en-AU" dirty="0" smtClean="0"/>
              <a:t>This shape has four sides. Two of these sides are parallel and the same length. The other two sides are also parallel and of the same length. One of the angles is 53</a:t>
            </a:r>
            <a:r>
              <a:rPr lang="en-AU" dirty="0" smtClean="0">
                <a:latin typeface="Times New Roman"/>
                <a:cs typeface="Times New Roman"/>
              </a:rPr>
              <a:t>º.</a:t>
            </a:r>
          </a:p>
          <a:p>
            <a:pPr marL="342900" indent="-342900">
              <a:buFontTx/>
              <a:buAutoNum type="arabicPeriod"/>
            </a:pPr>
            <a:endParaRPr lang="en-AU" dirty="0" smtClean="0"/>
          </a:p>
          <a:p>
            <a:pPr marL="342900" indent="-342900">
              <a:buAutoNum type="arabicPeriod"/>
            </a:pPr>
            <a:r>
              <a:rPr lang="en-AU" dirty="0" smtClean="0"/>
              <a:t>This shape has four sides. Two sides are the same length as one another. The other two sides are the same length as one another. One of the angles is 90</a:t>
            </a:r>
            <a:r>
              <a:rPr lang="en-AU" dirty="0" smtClean="0">
                <a:latin typeface="Times New Roman"/>
                <a:cs typeface="Times New Roman"/>
              </a:rPr>
              <a:t>º</a:t>
            </a:r>
            <a:r>
              <a:rPr lang="en-AU" dirty="0" smtClean="0"/>
              <a:t>.</a:t>
            </a:r>
          </a:p>
          <a:p>
            <a:pPr marL="342900" indent="-342900">
              <a:buAutoNum type="arabicPeriod"/>
            </a:pPr>
            <a:endParaRPr lang="en-AU" dirty="0" smtClean="0"/>
          </a:p>
          <a:p>
            <a:pPr marL="342900" indent="-342900">
              <a:buAutoNum type="arabicPeriod"/>
            </a:pPr>
            <a:r>
              <a:rPr lang="en-AU" dirty="0" smtClean="0"/>
              <a:t>This shape has four equal sides. One of the angles is 60</a:t>
            </a:r>
            <a:r>
              <a:rPr lang="en-AU" dirty="0" smtClean="0">
                <a:latin typeface="Times New Roman"/>
                <a:cs typeface="Times New Roman"/>
              </a:rPr>
              <a:t>º</a:t>
            </a:r>
            <a:r>
              <a:rPr lang="en-AU" dirty="0" smtClean="0"/>
              <a:t>. Another is 120</a:t>
            </a:r>
            <a:r>
              <a:rPr lang="en-AU" dirty="0" smtClean="0">
                <a:latin typeface="Times New Roman"/>
                <a:cs typeface="Times New Roman"/>
              </a:rPr>
              <a:t>º</a:t>
            </a:r>
            <a:r>
              <a:rPr lang="en-AU" dirty="0" smtClean="0"/>
              <a:t>.</a:t>
            </a:r>
          </a:p>
          <a:p>
            <a:pPr marL="342900" indent="-342900">
              <a:buAutoNum type="arabicPeriod"/>
            </a:pPr>
            <a:endParaRPr lang="en-AU" dirty="0" smtClean="0"/>
          </a:p>
          <a:p>
            <a:pPr marL="342900" indent="-342900">
              <a:buAutoNum type="arabicPeriod"/>
            </a:pPr>
            <a:r>
              <a:rPr lang="en-AU" dirty="0" smtClean="0"/>
              <a:t>This shape has two lines next to each other of equal length. The other two lines are also of equal length to one another. One pair of opposite angles are equal. One of these angles equals 42</a:t>
            </a:r>
            <a:r>
              <a:rPr lang="en-AU" dirty="0" smtClean="0">
                <a:latin typeface="Times New Roman"/>
                <a:cs typeface="Times New Roman"/>
              </a:rPr>
              <a:t>º</a:t>
            </a:r>
            <a:r>
              <a:rPr lang="en-AU"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124744"/>
            <a:ext cx="7848872" cy="4893647"/>
          </a:xfrm>
          <a:prstGeom prst="rect">
            <a:avLst/>
          </a:prstGeom>
          <a:noFill/>
        </p:spPr>
        <p:txBody>
          <a:bodyPr wrap="square" rtlCol="0">
            <a:spAutoFit/>
          </a:bodyPr>
          <a:lstStyle/>
          <a:p>
            <a:pPr>
              <a:buFontTx/>
              <a:buChar char="-"/>
            </a:pPr>
            <a:r>
              <a:rPr lang="en-AU" sz="2400" dirty="0" smtClean="0"/>
              <a:t>A two dimensional closed shape with four straight sides is called a quadrilateral.</a:t>
            </a:r>
          </a:p>
          <a:p>
            <a:pPr>
              <a:buFontTx/>
              <a:buChar char="-"/>
            </a:pPr>
            <a:endParaRPr lang="en-AU" sz="2400" dirty="0"/>
          </a:p>
          <a:p>
            <a:pPr>
              <a:buFontTx/>
              <a:buChar char="-"/>
            </a:pPr>
            <a:r>
              <a:rPr lang="en-AU" sz="2400" dirty="0" smtClean="0"/>
              <a:t> Quad means four.</a:t>
            </a:r>
          </a:p>
          <a:p>
            <a:pPr>
              <a:buFontTx/>
              <a:buChar char="-"/>
            </a:pPr>
            <a:endParaRPr lang="en-AU" sz="2400" dirty="0"/>
          </a:p>
          <a:p>
            <a:pPr>
              <a:buFontTx/>
              <a:buChar char="-"/>
            </a:pPr>
            <a:r>
              <a:rPr lang="en-AU" sz="2400" dirty="0" smtClean="0"/>
              <a:t> Quadrilaterals can be classified as follows:</a:t>
            </a:r>
            <a:endParaRPr lang="en-AU" sz="2400" dirty="0"/>
          </a:p>
          <a:p>
            <a:r>
              <a:rPr lang="en-AU" sz="2400" dirty="0" smtClean="0"/>
              <a:t>1. Parallelograms</a:t>
            </a:r>
          </a:p>
          <a:p>
            <a:r>
              <a:rPr lang="en-AU" sz="2400" dirty="0" smtClean="0"/>
              <a:t>2. Rectangles</a:t>
            </a:r>
          </a:p>
          <a:p>
            <a:r>
              <a:rPr lang="en-AU" sz="2400" dirty="0" smtClean="0"/>
              <a:t>3. Rhombus</a:t>
            </a:r>
          </a:p>
          <a:p>
            <a:r>
              <a:rPr lang="en-AU" sz="2400" dirty="0" smtClean="0"/>
              <a:t>4. Squares</a:t>
            </a:r>
          </a:p>
          <a:p>
            <a:r>
              <a:rPr lang="en-AU" sz="2400" dirty="0" smtClean="0"/>
              <a:t>5. Trapeziums</a:t>
            </a:r>
          </a:p>
          <a:p>
            <a:r>
              <a:rPr lang="en-AU" sz="2400" dirty="0" smtClean="0"/>
              <a:t>6. Kites</a:t>
            </a:r>
          </a:p>
          <a:p>
            <a:r>
              <a:rPr lang="en-AU" sz="2400" dirty="0" smtClean="0"/>
              <a:t>7. Irregular Quadrilaterals</a:t>
            </a:r>
            <a:endParaRPr lang="en-AU" sz="2400" dirty="0"/>
          </a:p>
        </p:txBody>
      </p:sp>
      <p:pic>
        <p:nvPicPr>
          <p:cNvPr id="1026" name="Picture 2" descr="http://www.churchhousecollection.com/resources/hot%20pink%20rectangle%20clipart.jpg"/>
          <p:cNvPicPr>
            <a:picLocks noChangeAspect="1" noChangeArrowheads="1"/>
          </p:cNvPicPr>
          <p:nvPr/>
        </p:nvPicPr>
        <p:blipFill>
          <a:blip r:embed="rId2" cstate="print"/>
          <a:srcRect/>
          <a:stretch>
            <a:fillRect/>
          </a:stretch>
        </p:blipFill>
        <p:spPr bwMode="auto">
          <a:xfrm>
            <a:off x="4644008" y="3501008"/>
            <a:ext cx="3816424" cy="1945146"/>
          </a:xfrm>
          <a:prstGeom prst="rect">
            <a:avLst/>
          </a:prstGeom>
          <a:noFill/>
        </p:spPr>
      </p:pic>
      <p:sp>
        <p:nvSpPr>
          <p:cNvPr id="4" name="Title 3"/>
          <p:cNvSpPr>
            <a:spLocks noGrp="1"/>
          </p:cNvSpPr>
          <p:nvPr>
            <p:ph type="title"/>
          </p:nvPr>
        </p:nvSpPr>
        <p:spPr>
          <a:xfrm>
            <a:off x="204664" y="0"/>
            <a:ext cx="8939336" cy="1143000"/>
          </a:xfrm>
        </p:spPr>
        <p:txBody>
          <a:bodyPr/>
          <a:lstStyle/>
          <a:p>
            <a:pPr algn="ctr"/>
            <a:r>
              <a:rPr lang="en-AU" dirty="0" smtClean="0"/>
              <a:t>What are </a:t>
            </a:r>
            <a:r>
              <a:rPr lang="en-AU" u="sng" dirty="0" smtClean="0"/>
              <a:t>quad</a:t>
            </a:r>
            <a:r>
              <a:rPr lang="en-AU" dirty="0" smtClean="0"/>
              <a:t>rilaterals?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6534" y="332656"/>
            <a:ext cx="6008376"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 Parallelograms</a:t>
            </a:r>
            <a:endParaRPr lang="en-US" sz="5400" b="1" cap="none" spc="0" dirty="0">
              <a:ln/>
              <a:solidFill>
                <a:schemeClr val="accent3"/>
              </a:solidFill>
              <a:effectLst/>
            </a:endParaRPr>
          </a:p>
        </p:txBody>
      </p:sp>
      <p:sp>
        <p:nvSpPr>
          <p:cNvPr id="3" name="TextBox 2"/>
          <p:cNvSpPr txBox="1"/>
          <p:nvPr/>
        </p:nvSpPr>
        <p:spPr>
          <a:xfrm>
            <a:off x="467544" y="1268760"/>
            <a:ext cx="7992888" cy="5016758"/>
          </a:xfrm>
          <a:prstGeom prst="rect">
            <a:avLst/>
          </a:prstGeom>
          <a:noFill/>
        </p:spPr>
        <p:txBody>
          <a:bodyPr wrap="square" rtlCol="0">
            <a:spAutoFit/>
          </a:bodyPr>
          <a:lstStyle/>
          <a:p>
            <a:pPr>
              <a:buFontTx/>
              <a:buChar char="-"/>
            </a:pPr>
            <a:r>
              <a:rPr lang="en-AU" sz="3200" dirty="0" smtClean="0"/>
              <a:t>opposite sides are of equal length (AB=DC; AD=____).</a:t>
            </a:r>
          </a:p>
          <a:p>
            <a:pPr>
              <a:buFontTx/>
              <a:buChar char="-"/>
            </a:pPr>
            <a:endParaRPr lang="en-AU" sz="3200" dirty="0" smtClean="0"/>
          </a:p>
          <a:p>
            <a:pPr>
              <a:buFontTx/>
              <a:buChar char="-"/>
            </a:pPr>
            <a:r>
              <a:rPr lang="en-AU" sz="3200" dirty="0" smtClean="0"/>
              <a:t>opposite sides are parallel (AD//BC; DC // ____)</a:t>
            </a:r>
          </a:p>
          <a:p>
            <a:pPr>
              <a:buFontTx/>
              <a:buChar char="-"/>
            </a:pPr>
            <a:endParaRPr lang="en-AU" sz="3200" dirty="0"/>
          </a:p>
          <a:p>
            <a:pPr>
              <a:buFontTx/>
              <a:buChar char="-"/>
            </a:pPr>
            <a:r>
              <a:rPr lang="en-AU" sz="3200" dirty="0" smtClean="0"/>
              <a:t> opposite angles are equal in size (&lt;A=&lt;C; &lt;D=&lt;____).</a:t>
            </a:r>
          </a:p>
          <a:p>
            <a:pPr>
              <a:buFontTx/>
              <a:buChar char="-"/>
            </a:pPr>
            <a:endParaRPr lang="en-AU" sz="3200" dirty="0" smtClean="0"/>
          </a:p>
          <a:p>
            <a:pPr>
              <a:buFontTx/>
              <a:buChar char="-"/>
            </a:pPr>
            <a:endParaRPr lang="en-AU" sz="3200" dirty="0"/>
          </a:p>
        </p:txBody>
      </p:sp>
      <p:pic>
        <p:nvPicPr>
          <p:cNvPr id="18434" name="Picture 2" descr="http://image.wistatutor.com/content/feed/u830/1_8.PNG"/>
          <p:cNvPicPr>
            <a:picLocks noChangeAspect="1" noChangeArrowheads="1"/>
          </p:cNvPicPr>
          <p:nvPr/>
        </p:nvPicPr>
        <p:blipFill>
          <a:blip r:embed="rId2" cstate="print"/>
          <a:srcRect/>
          <a:stretch>
            <a:fillRect/>
          </a:stretch>
        </p:blipFill>
        <p:spPr bwMode="auto">
          <a:xfrm>
            <a:off x="3959424" y="5229200"/>
            <a:ext cx="5184576" cy="1628800"/>
          </a:xfrm>
          <a:prstGeom prst="rect">
            <a:avLst/>
          </a:prstGeom>
          <a:noFill/>
        </p:spPr>
      </p:pic>
      <p:sp>
        <p:nvSpPr>
          <p:cNvPr id="5" name="Right Arrow 4"/>
          <p:cNvSpPr/>
          <p:nvPr/>
        </p:nvSpPr>
        <p:spPr>
          <a:xfrm>
            <a:off x="6372200" y="551723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ight Arrow 5"/>
          <p:cNvSpPr/>
          <p:nvPr/>
        </p:nvSpPr>
        <p:spPr>
          <a:xfrm>
            <a:off x="5652120" y="6525344"/>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ight Arrow 6"/>
          <p:cNvSpPr/>
          <p:nvPr/>
        </p:nvSpPr>
        <p:spPr>
          <a:xfrm rot="19063479">
            <a:off x="4153732" y="607104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rot="19088026">
            <a:off x="7845512" y="6052904"/>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1513" y="476672"/>
            <a:ext cx="4331635"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2. Rectangle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TextBox 2"/>
          <p:cNvSpPr txBox="1"/>
          <p:nvPr/>
        </p:nvSpPr>
        <p:spPr>
          <a:xfrm>
            <a:off x="0" y="1484784"/>
            <a:ext cx="8748464" cy="4031873"/>
          </a:xfrm>
          <a:prstGeom prst="rect">
            <a:avLst/>
          </a:prstGeom>
          <a:noFill/>
        </p:spPr>
        <p:txBody>
          <a:bodyPr wrap="square" rtlCol="0">
            <a:spAutoFit/>
          </a:bodyPr>
          <a:lstStyle/>
          <a:p>
            <a:pPr>
              <a:buFontTx/>
              <a:buChar char="-"/>
            </a:pPr>
            <a:r>
              <a:rPr lang="en-AU" sz="3200" dirty="0" smtClean="0"/>
              <a:t>opposite sides are  of equal length.</a:t>
            </a:r>
          </a:p>
          <a:p>
            <a:pPr>
              <a:buFontTx/>
              <a:buChar char="-"/>
            </a:pPr>
            <a:endParaRPr lang="en-AU" sz="3200" dirty="0"/>
          </a:p>
          <a:p>
            <a:pPr>
              <a:buFontTx/>
              <a:buChar char="-"/>
            </a:pPr>
            <a:r>
              <a:rPr lang="en-AU" sz="3200" dirty="0" smtClean="0"/>
              <a:t> all angles are the same and equal to </a:t>
            </a:r>
            <a:r>
              <a:rPr lang="en-AU" sz="3200" dirty="0" smtClean="0"/>
              <a:t>90</a:t>
            </a:r>
            <a:r>
              <a:rPr lang="en-AU" sz="3200" dirty="0" smtClean="0">
                <a:latin typeface="Times New Roman"/>
                <a:cs typeface="Times New Roman"/>
              </a:rPr>
              <a:t>º (right angle triangle).       </a:t>
            </a:r>
            <a:endParaRPr lang="en-AU" sz="3200" dirty="0" smtClean="0">
              <a:latin typeface="Times New Roman"/>
              <a:cs typeface="Times New Roman"/>
            </a:endParaRPr>
          </a:p>
          <a:p>
            <a:pPr>
              <a:buFontTx/>
              <a:buChar char="-"/>
            </a:pPr>
            <a:endParaRPr lang="en-AU" sz="3200" dirty="0" smtClean="0"/>
          </a:p>
          <a:p>
            <a:pPr>
              <a:buFontTx/>
              <a:buChar char="-"/>
            </a:pPr>
            <a:r>
              <a:rPr lang="en-AU" sz="3200" dirty="0" smtClean="0">
                <a:latin typeface="+mj-lt"/>
                <a:cs typeface="Times New Roman"/>
              </a:rPr>
              <a:t> opposite sides are parallel </a:t>
            </a:r>
            <a:endParaRPr lang="en-AU" sz="3200" dirty="0" smtClean="0">
              <a:latin typeface="+mj-lt"/>
              <a:cs typeface="Times New Roman"/>
            </a:endParaRPr>
          </a:p>
          <a:p>
            <a:pPr>
              <a:buFontTx/>
              <a:buChar char="-"/>
            </a:pPr>
            <a:endParaRPr lang="en-AU" sz="3200" dirty="0" smtClean="0">
              <a:latin typeface="+mj-lt"/>
              <a:cs typeface="Times New Roman"/>
            </a:endParaRPr>
          </a:p>
          <a:p>
            <a:pPr>
              <a:buFontTx/>
              <a:buChar char="-"/>
            </a:pPr>
            <a:r>
              <a:rPr lang="en-AU" sz="3200" dirty="0" smtClean="0">
                <a:latin typeface="+mj-lt"/>
                <a:cs typeface="Times New Roman"/>
              </a:rPr>
              <a:t>d</a:t>
            </a:r>
            <a:r>
              <a:rPr lang="en-AU" sz="3200" dirty="0" smtClean="0">
                <a:latin typeface="+mj-lt"/>
                <a:cs typeface="Times New Roman"/>
              </a:rPr>
              <a:t>iagonals are equal</a:t>
            </a:r>
            <a:endParaRPr lang="en-AU" sz="3200" dirty="0" smtClean="0">
              <a:latin typeface="+mj-lt"/>
              <a:cs typeface="Times New Roman"/>
            </a:endParaRPr>
          </a:p>
        </p:txBody>
      </p:sp>
      <p:pic>
        <p:nvPicPr>
          <p:cNvPr id="19458" name="Picture 2" descr="http://img.sparknotes.com/content/testprep/bookimgs/newsat/0006/rectangle.gif"/>
          <p:cNvPicPr>
            <a:picLocks noChangeAspect="1" noChangeArrowheads="1"/>
          </p:cNvPicPr>
          <p:nvPr/>
        </p:nvPicPr>
        <p:blipFill>
          <a:blip r:embed="rId2" cstate="print"/>
          <a:srcRect/>
          <a:stretch>
            <a:fillRect/>
          </a:stretch>
        </p:blipFill>
        <p:spPr bwMode="auto">
          <a:xfrm>
            <a:off x="4932040" y="4653136"/>
            <a:ext cx="3312368" cy="19999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ight Arrow 4"/>
          <p:cNvSpPr/>
          <p:nvPr/>
        </p:nvSpPr>
        <p:spPr>
          <a:xfrm>
            <a:off x="6084168" y="479715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ight Arrow 5"/>
          <p:cNvSpPr/>
          <p:nvPr/>
        </p:nvSpPr>
        <p:spPr>
          <a:xfrm>
            <a:off x="6084168" y="659735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ight Arrow 6"/>
          <p:cNvSpPr/>
          <p:nvPr/>
        </p:nvSpPr>
        <p:spPr>
          <a:xfrm rot="16200000">
            <a:off x="4572000" y="5733256"/>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rot="16200000">
            <a:off x="7799216" y="5818409"/>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 name="Straight Connector 9"/>
          <p:cNvCxnSpPr/>
          <p:nvPr/>
        </p:nvCxnSpPr>
        <p:spPr>
          <a:xfrm flipV="1">
            <a:off x="5076056" y="4869160"/>
            <a:ext cx="2952328"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076056" y="4797152"/>
            <a:ext cx="2952328"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904148" y="5265204"/>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2280" y="5877272"/>
            <a:ext cx="216024" cy="72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8114" y="476672"/>
            <a:ext cx="4221027"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3. Rhombus</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4" name="TextBox 3"/>
          <p:cNvSpPr txBox="1"/>
          <p:nvPr/>
        </p:nvSpPr>
        <p:spPr>
          <a:xfrm>
            <a:off x="395536" y="1772816"/>
            <a:ext cx="7992888" cy="3108543"/>
          </a:xfrm>
          <a:prstGeom prst="rect">
            <a:avLst/>
          </a:prstGeom>
          <a:noFill/>
        </p:spPr>
        <p:txBody>
          <a:bodyPr wrap="square" rtlCol="0">
            <a:spAutoFit/>
          </a:bodyPr>
          <a:lstStyle/>
          <a:p>
            <a:pPr>
              <a:buFontTx/>
              <a:buChar char="-"/>
            </a:pPr>
            <a:r>
              <a:rPr lang="en-AU" sz="2800" dirty="0" smtClean="0"/>
              <a:t>differs from a parallelogram because </a:t>
            </a:r>
            <a:r>
              <a:rPr lang="en-AU" sz="2800" b="1" u="sng" dirty="0" smtClean="0"/>
              <a:t>all sides are equal in length</a:t>
            </a:r>
            <a:r>
              <a:rPr lang="en-AU" sz="2800" dirty="0" smtClean="0"/>
              <a:t>.</a:t>
            </a:r>
          </a:p>
          <a:p>
            <a:pPr>
              <a:buFontTx/>
              <a:buChar char="-"/>
            </a:pPr>
            <a:endParaRPr lang="en-AU" sz="2800" dirty="0" smtClean="0"/>
          </a:p>
          <a:p>
            <a:pPr>
              <a:buFontTx/>
              <a:buChar char="-"/>
            </a:pPr>
            <a:r>
              <a:rPr lang="en-AU" sz="2800" dirty="0" smtClean="0"/>
              <a:t> opposite angles are equal in size</a:t>
            </a:r>
            <a:r>
              <a:rPr lang="en-AU" sz="2800" dirty="0" smtClean="0"/>
              <a:t>.</a:t>
            </a:r>
          </a:p>
          <a:p>
            <a:pPr>
              <a:buFontTx/>
              <a:buChar char="-"/>
            </a:pPr>
            <a:endParaRPr lang="en-AU" sz="2800" dirty="0" smtClean="0"/>
          </a:p>
          <a:p>
            <a:pPr>
              <a:buFontTx/>
              <a:buChar char="-"/>
            </a:pPr>
            <a:r>
              <a:rPr lang="en-AU" sz="2800" dirty="0" smtClean="0"/>
              <a:t>d</a:t>
            </a:r>
            <a:r>
              <a:rPr lang="en-AU" sz="2800" dirty="0" smtClean="0"/>
              <a:t>iagonals bisect each other and form a right angle (90⁰)</a:t>
            </a:r>
            <a:endParaRPr lang="en-AU" sz="2800" dirty="0"/>
          </a:p>
        </p:txBody>
      </p:sp>
      <p:pic>
        <p:nvPicPr>
          <p:cNvPr id="5" name="Picture 4" descr="http://www.mathwarehouse.com/geometry/quadrilaterals/parallelograms/images/angles/parallelogram-angles-diagram.jpg"/>
          <p:cNvPicPr>
            <a:picLocks noChangeAspect="1" noChangeArrowheads="1"/>
          </p:cNvPicPr>
          <p:nvPr/>
        </p:nvPicPr>
        <p:blipFill>
          <a:blip r:embed="rId2" cstate="print"/>
          <a:srcRect/>
          <a:stretch>
            <a:fillRect/>
          </a:stretch>
        </p:blipFill>
        <p:spPr bwMode="auto">
          <a:xfrm>
            <a:off x="4716016" y="5157192"/>
            <a:ext cx="2808312" cy="1518370"/>
          </a:xfrm>
          <a:prstGeom prst="rect">
            <a:avLst/>
          </a:prstGeom>
          <a:noFill/>
        </p:spPr>
      </p:pic>
      <p:cxnSp>
        <p:nvCxnSpPr>
          <p:cNvPr id="14" name="Straight Connector 13"/>
          <p:cNvCxnSpPr/>
          <p:nvPr/>
        </p:nvCxnSpPr>
        <p:spPr>
          <a:xfrm>
            <a:off x="4716016" y="5445224"/>
            <a:ext cx="2592288"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652120" y="5589240"/>
            <a:ext cx="864096" cy="57606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2710" y="332656"/>
            <a:ext cx="3353803"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4. Square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395536" y="1484784"/>
            <a:ext cx="8568952" cy="1754326"/>
          </a:xfrm>
          <a:prstGeom prst="rect">
            <a:avLst/>
          </a:prstGeom>
          <a:noFill/>
        </p:spPr>
        <p:txBody>
          <a:bodyPr wrap="square" rtlCol="0">
            <a:spAutoFit/>
          </a:bodyPr>
          <a:lstStyle/>
          <a:p>
            <a:pPr>
              <a:buFontTx/>
              <a:buChar char="-"/>
            </a:pPr>
            <a:r>
              <a:rPr lang="en-AU" sz="3600" dirty="0" smtClean="0"/>
              <a:t> all sides are of equal length.</a:t>
            </a:r>
          </a:p>
          <a:p>
            <a:pPr>
              <a:buFontTx/>
              <a:buChar char="-"/>
            </a:pPr>
            <a:endParaRPr lang="en-AU" sz="3600" dirty="0" smtClean="0"/>
          </a:p>
          <a:p>
            <a:pPr>
              <a:buFontTx/>
              <a:buChar char="-"/>
            </a:pPr>
            <a:r>
              <a:rPr lang="en-AU" sz="3600" dirty="0" smtClean="0"/>
              <a:t> all angles are the same </a:t>
            </a:r>
            <a:r>
              <a:rPr lang="en-AU" sz="3600" dirty="0" smtClean="0"/>
              <a:t>size =90</a:t>
            </a:r>
            <a:r>
              <a:rPr lang="en-AU" sz="3600" dirty="0" smtClean="0">
                <a:latin typeface="Times New Roman"/>
                <a:cs typeface="Times New Roman"/>
              </a:rPr>
              <a:t>º .</a:t>
            </a:r>
            <a:endParaRPr lang="en-AU" sz="3600" dirty="0"/>
          </a:p>
        </p:txBody>
      </p:sp>
      <p:pic>
        <p:nvPicPr>
          <p:cNvPr id="1026" name="Picture 2" descr="http://3.bp.blogspot.com/_BF_8EJ93ut8/SadsXl8vpmI/AAAAAAAAAEo/nh5LI6ld0ws/s320/square.jpg"/>
          <p:cNvPicPr>
            <a:picLocks noChangeAspect="1" noChangeArrowheads="1"/>
          </p:cNvPicPr>
          <p:nvPr/>
        </p:nvPicPr>
        <p:blipFill>
          <a:blip r:embed="rId2" cstate="print"/>
          <a:srcRect/>
          <a:stretch>
            <a:fillRect/>
          </a:stretch>
        </p:blipFill>
        <p:spPr bwMode="auto">
          <a:xfrm>
            <a:off x="2987824" y="3429000"/>
            <a:ext cx="2867025" cy="2867025"/>
          </a:xfrm>
          <a:prstGeom prst="rect">
            <a:avLst/>
          </a:prstGeom>
          <a:noFill/>
        </p:spPr>
      </p:pic>
      <p:sp>
        <p:nvSpPr>
          <p:cNvPr id="6" name="Right Arrow 5"/>
          <p:cNvSpPr/>
          <p:nvPr/>
        </p:nvSpPr>
        <p:spPr>
          <a:xfrm>
            <a:off x="3995936" y="3573016"/>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ight Arrow 6"/>
          <p:cNvSpPr/>
          <p:nvPr/>
        </p:nvSpPr>
        <p:spPr>
          <a:xfrm>
            <a:off x="3923928" y="6021288"/>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rot="16200000">
            <a:off x="5220072" y="4725144"/>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ight Arrow 8"/>
          <p:cNvSpPr/>
          <p:nvPr/>
        </p:nvSpPr>
        <p:spPr>
          <a:xfrm rot="16200000">
            <a:off x="2699792" y="479715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2195736" y="4869160"/>
            <a:ext cx="4680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43808" y="3356992"/>
            <a:ext cx="3312368"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843808" y="3429000"/>
            <a:ext cx="3024336"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41476" y="5071492"/>
            <a:ext cx="357301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4817" y="548680"/>
            <a:ext cx="4663457"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5. Trapezium</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TextBox 2"/>
          <p:cNvSpPr txBox="1"/>
          <p:nvPr/>
        </p:nvSpPr>
        <p:spPr>
          <a:xfrm>
            <a:off x="395536" y="2060848"/>
            <a:ext cx="4824536" cy="1754326"/>
          </a:xfrm>
          <a:prstGeom prst="rect">
            <a:avLst/>
          </a:prstGeom>
          <a:noFill/>
        </p:spPr>
        <p:txBody>
          <a:bodyPr wrap="square" rtlCol="0">
            <a:spAutoFit/>
          </a:bodyPr>
          <a:lstStyle/>
          <a:p>
            <a:r>
              <a:rPr lang="en-AU" sz="3600" dirty="0" smtClean="0"/>
              <a:t>- one pair of opposite sides are parallel (AB//CD).</a:t>
            </a:r>
            <a:endParaRPr lang="en-AU" sz="3600" dirty="0"/>
          </a:p>
        </p:txBody>
      </p:sp>
      <p:pic>
        <p:nvPicPr>
          <p:cNvPr id="21506" name="Picture 2" descr="http://upload.wikimedia.org/wikipedia/commons/2/28/Trapezium.png"/>
          <p:cNvPicPr>
            <a:picLocks noChangeAspect="1" noChangeArrowheads="1"/>
          </p:cNvPicPr>
          <p:nvPr/>
        </p:nvPicPr>
        <p:blipFill>
          <a:blip r:embed="rId2" cstate="print"/>
          <a:srcRect/>
          <a:stretch>
            <a:fillRect/>
          </a:stretch>
        </p:blipFill>
        <p:spPr bwMode="auto">
          <a:xfrm>
            <a:off x="5220072" y="1556792"/>
            <a:ext cx="3390900" cy="5095876"/>
          </a:xfrm>
          <a:prstGeom prst="rect">
            <a:avLst/>
          </a:prstGeom>
          <a:noFill/>
        </p:spPr>
      </p:pic>
      <p:sp>
        <p:nvSpPr>
          <p:cNvPr id="5" name="TextBox 4"/>
          <p:cNvSpPr txBox="1"/>
          <p:nvPr/>
        </p:nvSpPr>
        <p:spPr>
          <a:xfrm>
            <a:off x="6372200" y="1484784"/>
            <a:ext cx="2160240" cy="369332"/>
          </a:xfrm>
          <a:prstGeom prst="rect">
            <a:avLst/>
          </a:prstGeom>
          <a:noFill/>
        </p:spPr>
        <p:txBody>
          <a:bodyPr wrap="square" rtlCol="0">
            <a:spAutoFit/>
          </a:bodyPr>
          <a:lstStyle/>
          <a:p>
            <a:r>
              <a:rPr lang="en-AU" dirty="0" smtClean="0"/>
              <a:t>   A	       B</a:t>
            </a:r>
            <a:endParaRPr lang="en-AU" dirty="0"/>
          </a:p>
        </p:txBody>
      </p:sp>
      <p:sp>
        <p:nvSpPr>
          <p:cNvPr id="7" name="TextBox 6"/>
          <p:cNvSpPr txBox="1"/>
          <p:nvPr/>
        </p:nvSpPr>
        <p:spPr>
          <a:xfrm>
            <a:off x="5580112" y="2996952"/>
            <a:ext cx="2736304" cy="369332"/>
          </a:xfrm>
          <a:prstGeom prst="rect">
            <a:avLst/>
          </a:prstGeom>
          <a:noFill/>
        </p:spPr>
        <p:txBody>
          <a:bodyPr wrap="square" rtlCol="0">
            <a:spAutoFit/>
          </a:bodyPr>
          <a:lstStyle/>
          <a:p>
            <a:r>
              <a:rPr lang="en-AU" dirty="0" smtClean="0"/>
              <a:t>C	       	       D</a:t>
            </a:r>
            <a:endParaRPr lang="en-AU" dirty="0"/>
          </a:p>
        </p:txBody>
      </p:sp>
      <p:sp>
        <p:nvSpPr>
          <p:cNvPr id="8" name="Right Arrow 7"/>
          <p:cNvSpPr/>
          <p:nvPr/>
        </p:nvSpPr>
        <p:spPr>
          <a:xfrm>
            <a:off x="6372200" y="335699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ight Arrow 8"/>
          <p:cNvSpPr/>
          <p:nvPr/>
        </p:nvSpPr>
        <p:spPr>
          <a:xfrm>
            <a:off x="6660232" y="4581128"/>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ight Arrow 9"/>
          <p:cNvSpPr/>
          <p:nvPr/>
        </p:nvSpPr>
        <p:spPr>
          <a:xfrm>
            <a:off x="6516216" y="4941168"/>
            <a:ext cx="1008112" cy="803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ight Arrow 10"/>
          <p:cNvSpPr/>
          <p:nvPr/>
        </p:nvSpPr>
        <p:spPr>
          <a:xfrm>
            <a:off x="6948264" y="1772816"/>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ight Arrow 11"/>
          <p:cNvSpPr/>
          <p:nvPr/>
        </p:nvSpPr>
        <p:spPr>
          <a:xfrm>
            <a:off x="6444208" y="299695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ight Arrow 12"/>
          <p:cNvSpPr/>
          <p:nvPr/>
        </p:nvSpPr>
        <p:spPr>
          <a:xfrm>
            <a:off x="6084168" y="6093296"/>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2629" y="260648"/>
            <a:ext cx="2359941"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6. Kite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TextBox 2"/>
          <p:cNvSpPr txBox="1"/>
          <p:nvPr/>
        </p:nvSpPr>
        <p:spPr>
          <a:xfrm>
            <a:off x="395536" y="1484784"/>
            <a:ext cx="5976664" cy="4031873"/>
          </a:xfrm>
          <a:prstGeom prst="rect">
            <a:avLst/>
          </a:prstGeom>
          <a:noFill/>
        </p:spPr>
        <p:txBody>
          <a:bodyPr wrap="square" rtlCol="0">
            <a:spAutoFit/>
          </a:bodyPr>
          <a:lstStyle/>
          <a:p>
            <a:pPr>
              <a:buFontTx/>
              <a:buChar char="-"/>
            </a:pPr>
            <a:r>
              <a:rPr lang="en-AU" sz="3200" dirty="0" smtClean="0"/>
              <a:t>two pairs of sides next to each other are equal in length.</a:t>
            </a:r>
          </a:p>
          <a:p>
            <a:pPr>
              <a:buFontTx/>
              <a:buChar char="-"/>
            </a:pPr>
            <a:endParaRPr lang="en-AU" sz="3200" dirty="0" smtClean="0"/>
          </a:p>
          <a:p>
            <a:pPr>
              <a:buFontTx/>
              <a:buChar char="-"/>
            </a:pPr>
            <a:r>
              <a:rPr lang="en-AU" sz="3200" dirty="0" smtClean="0"/>
              <a:t> one pair of opposite angles are equal in size</a:t>
            </a:r>
            <a:r>
              <a:rPr lang="en-AU" sz="3200" dirty="0" smtClean="0"/>
              <a:t>.</a:t>
            </a:r>
          </a:p>
          <a:p>
            <a:pPr>
              <a:buFontTx/>
              <a:buChar char="-"/>
            </a:pPr>
            <a:endParaRPr lang="en-AU" sz="3200" dirty="0" smtClean="0"/>
          </a:p>
          <a:p>
            <a:pPr>
              <a:buFontTx/>
              <a:buChar char="-"/>
            </a:pPr>
            <a:r>
              <a:rPr lang="en-AU" sz="3200" dirty="0" smtClean="0"/>
              <a:t>d</a:t>
            </a:r>
            <a:r>
              <a:rPr lang="en-AU" sz="3200" dirty="0" smtClean="0"/>
              <a:t>iagonals are perpendicular</a:t>
            </a:r>
            <a:endParaRPr lang="en-AU" sz="3200" dirty="0"/>
          </a:p>
        </p:txBody>
      </p:sp>
      <p:pic>
        <p:nvPicPr>
          <p:cNvPr id="22530" name="Picture 2" descr="http://image.wistatutor.com/content/feed/u385/kite_2.GIF"/>
          <p:cNvPicPr>
            <a:picLocks noChangeAspect="1" noChangeArrowheads="1"/>
          </p:cNvPicPr>
          <p:nvPr/>
        </p:nvPicPr>
        <p:blipFill>
          <a:blip r:embed="rId2" cstate="print"/>
          <a:srcRect/>
          <a:stretch>
            <a:fillRect/>
          </a:stretch>
        </p:blipFill>
        <p:spPr bwMode="auto">
          <a:xfrm>
            <a:off x="6212640" y="1340768"/>
            <a:ext cx="2583723" cy="2160240"/>
          </a:xfrm>
          <a:prstGeom prst="rect">
            <a:avLst/>
          </a:prstGeom>
          <a:noFill/>
        </p:spPr>
      </p:pic>
      <p:pic>
        <p:nvPicPr>
          <p:cNvPr id="22532" name="Picture 4" descr="http://4oops.edublogs.org/files/2010/02/kite.gif"/>
          <p:cNvPicPr>
            <a:picLocks noChangeAspect="1" noChangeArrowheads="1"/>
          </p:cNvPicPr>
          <p:nvPr/>
        </p:nvPicPr>
        <p:blipFill>
          <a:blip r:embed="rId3" cstate="print"/>
          <a:srcRect/>
          <a:stretch>
            <a:fillRect/>
          </a:stretch>
        </p:blipFill>
        <p:spPr bwMode="auto">
          <a:xfrm>
            <a:off x="6300192" y="4010124"/>
            <a:ext cx="2376264" cy="260747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98" y="476672"/>
            <a:ext cx="8533106" cy="923330"/>
          </a:xfrm>
          <a:prstGeom prst="rect">
            <a:avLst/>
          </a:prstGeom>
          <a:noFill/>
        </p:spPr>
        <p:txBody>
          <a:bodyPr wrap="non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7. Irregular Quadrilateral</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TextBox 2"/>
          <p:cNvSpPr txBox="1"/>
          <p:nvPr/>
        </p:nvSpPr>
        <p:spPr>
          <a:xfrm>
            <a:off x="323528" y="2852936"/>
            <a:ext cx="4824536" cy="1200329"/>
          </a:xfrm>
          <a:prstGeom prst="rect">
            <a:avLst/>
          </a:prstGeom>
          <a:noFill/>
        </p:spPr>
        <p:txBody>
          <a:bodyPr wrap="square" rtlCol="0">
            <a:spAutoFit/>
          </a:bodyPr>
          <a:lstStyle/>
          <a:p>
            <a:r>
              <a:rPr lang="en-AU" dirty="0" smtClean="0"/>
              <a:t>- </a:t>
            </a:r>
            <a:r>
              <a:rPr lang="en-AU" sz="3600" dirty="0" smtClean="0"/>
              <a:t>this shape has no special properties.</a:t>
            </a:r>
            <a:endParaRPr lang="en-AU" sz="3600" dirty="0"/>
          </a:p>
        </p:txBody>
      </p:sp>
      <p:pic>
        <p:nvPicPr>
          <p:cNvPr id="23554" name="Picture 2" descr="http://www.mathsteacher.com.au/year7/ch09_polygons/04_quad/Image11013.gif"/>
          <p:cNvPicPr>
            <a:picLocks noChangeAspect="1" noChangeArrowheads="1"/>
          </p:cNvPicPr>
          <p:nvPr/>
        </p:nvPicPr>
        <p:blipFill>
          <a:blip r:embed="rId2" cstate="print"/>
          <a:srcRect/>
          <a:stretch>
            <a:fillRect/>
          </a:stretch>
        </p:blipFill>
        <p:spPr bwMode="auto">
          <a:xfrm>
            <a:off x="5436096" y="2564904"/>
            <a:ext cx="3166095" cy="22697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464</Words>
  <Application>Microsoft Office PowerPoint</Application>
  <PresentationFormat>On-screen Show (4:3)</PresentationFormat>
  <Paragraphs>79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What are quadrilaterals?</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michaelw</cp:lastModifiedBy>
  <cp:revision>22</cp:revision>
  <dcterms:created xsi:type="dcterms:W3CDTF">2011-02-10T05:26:22Z</dcterms:created>
  <dcterms:modified xsi:type="dcterms:W3CDTF">2011-02-14T05:46:40Z</dcterms:modified>
</cp:coreProperties>
</file>