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3A9C-302A-4A62-B6D2-BBF2B27B62D9}" type="datetimeFigureOut">
              <a:rPr lang="en-AU" smtClean="0"/>
              <a:pPr/>
              <a:t>5/06/2011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ADAE-80F7-41F7-95FE-507F5F8EF56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3A9C-302A-4A62-B6D2-BBF2B27B62D9}" type="datetimeFigureOut">
              <a:rPr lang="en-AU" smtClean="0"/>
              <a:pPr/>
              <a:t>5/06/2011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ADAE-80F7-41F7-95FE-507F5F8EF5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3A9C-302A-4A62-B6D2-BBF2B27B62D9}" type="datetimeFigureOut">
              <a:rPr lang="en-AU" smtClean="0"/>
              <a:pPr/>
              <a:t>5/06/2011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ADAE-80F7-41F7-95FE-507F5F8EF5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3A9C-302A-4A62-B6D2-BBF2B27B62D9}" type="datetimeFigureOut">
              <a:rPr lang="en-AU" smtClean="0"/>
              <a:pPr/>
              <a:t>5/06/2011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ADAE-80F7-41F7-95FE-507F5F8EF5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3A9C-302A-4A62-B6D2-BBF2B27B62D9}" type="datetimeFigureOut">
              <a:rPr lang="en-AU" smtClean="0"/>
              <a:pPr/>
              <a:t>5/06/2011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ADAE-80F7-41F7-95FE-507F5F8EF5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3A9C-302A-4A62-B6D2-BBF2B27B62D9}" type="datetimeFigureOut">
              <a:rPr lang="en-AU" smtClean="0"/>
              <a:pPr/>
              <a:t>5/06/2011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ADAE-80F7-41F7-95FE-507F5F8EF5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3A9C-302A-4A62-B6D2-BBF2B27B62D9}" type="datetimeFigureOut">
              <a:rPr lang="en-AU" smtClean="0"/>
              <a:pPr/>
              <a:t>5/06/2011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ADAE-80F7-41F7-95FE-507F5F8EF5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3A9C-302A-4A62-B6D2-BBF2B27B62D9}" type="datetimeFigureOut">
              <a:rPr lang="en-AU" smtClean="0"/>
              <a:pPr/>
              <a:t>5/06/2011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ADAE-80F7-41F7-95FE-507F5F8EF5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3A9C-302A-4A62-B6D2-BBF2B27B62D9}" type="datetimeFigureOut">
              <a:rPr lang="en-AU" smtClean="0"/>
              <a:pPr/>
              <a:t>5/06/2011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ADAE-80F7-41F7-95FE-507F5F8EF5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3A9C-302A-4A62-B6D2-BBF2B27B62D9}" type="datetimeFigureOut">
              <a:rPr lang="en-AU" smtClean="0"/>
              <a:pPr/>
              <a:t>5/06/2011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ADAE-80F7-41F7-95FE-507F5F8EF56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8053A9C-302A-4A62-B6D2-BBF2B27B62D9}" type="datetimeFigureOut">
              <a:rPr lang="en-AU" smtClean="0"/>
              <a:pPr/>
              <a:t>5/06/2011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EA6ADAE-80F7-41F7-95FE-507F5F8EF5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8053A9C-302A-4A62-B6D2-BBF2B27B62D9}" type="datetimeFigureOut">
              <a:rPr lang="en-AU" smtClean="0"/>
              <a:pPr/>
              <a:t>5/06/2011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EA6ADAE-80F7-41F7-95FE-507F5F8EF56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astro.unl.edu/naap/lps/animations/lps.sw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astro.unl.edu/naap/lps/animations/lps.sw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astro.unl.edu/naap/lps/animations/lps.sw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eekendmirror.com/news/images/stories/word-sell-earth-and-m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741785" y="332656"/>
            <a:ext cx="6262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Tides &amp; the moon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772816"/>
            <a:ext cx="38164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solidFill>
                  <a:srgbClr val="FFFF00"/>
                </a:solidFill>
              </a:rPr>
              <a:t>If you have ever lived near or visited coastal areas, you will know that the level of the water rises and falls.</a:t>
            </a:r>
          </a:p>
          <a:p>
            <a:endParaRPr lang="en-AU" sz="2800" dirty="0">
              <a:solidFill>
                <a:srgbClr val="FFFF00"/>
              </a:solidFill>
            </a:endParaRPr>
          </a:p>
          <a:p>
            <a:r>
              <a:rPr lang="en-AU" sz="2800" dirty="0" smtClean="0">
                <a:solidFill>
                  <a:srgbClr val="FFFF00"/>
                </a:solidFill>
              </a:rPr>
              <a:t>These changes in water levels are called tides.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2339752" y="404664"/>
            <a:ext cx="43291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 overview…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6626" name="Picture 2" descr="http://farm2.static.flickr.com/1206/698388022_29b54501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132856"/>
            <a:ext cx="4572000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83768" y="620688"/>
            <a:ext cx="43247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Background…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1595021"/>
            <a:ext cx="37444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2400" dirty="0" smtClean="0">
                <a:solidFill>
                  <a:srgbClr val="FFFF00"/>
                </a:solidFill>
              </a:rPr>
              <a:t> Since the Earth rotates on its axis, the oceans bulge near the equator. Think of the way clothes fling out during spin cycle.</a:t>
            </a:r>
          </a:p>
          <a:p>
            <a:pPr>
              <a:buFont typeface="Arial" pitchFamily="34" charset="0"/>
              <a:buChar char="•"/>
            </a:pPr>
            <a:endParaRPr lang="en-AU" sz="2400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AU" sz="2400" dirty="0" smtClean="0">
                <a:solidFill>
                  <a:srgbClr val="FFFF00"/>
                </a:solidFill>
              </a:rPr>
              <a:t> This action creates a bulge of water around Earth.</a:t>
            </a:r>
          </a:p>
          <a:p>
            <a:pPr>
              <a:buFont typeface="Arial" pitchFamily="34" charset="0"/>
              <a:buChar char="•"/>
            </a:pPr>
            <a:endParaRPr lang="en-AU" sz="2400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AU" sz="2400" dirty="0" smtClean="0">
                <a:solidFill>
                  <a:srgbClr val="FFFF00"/>
                </a:solidFill>
              </a:rPr>
              <a:t> The oceans do the same thing, but are not flung completely off the Earth, because they are pulled back by the Earth’s gravity.</a:t>
            </a:r>
            <a:endParaRPr lang="en-AU" sz="24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www.pitt.edu/~jdnorton/teaching/HPS_0410/chapters/black_holes/tidal_bulge_m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41654"/>
            <a:ext cx="4392488" cy="3867599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 rot="5400000" flipH="1" flipV="1">
            <a:off x="251520" y="501317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3131840" y="3429000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620688"/>
            <a:ext cx="61459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Tides and the Moon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500455"/>
            <a:ext cx="38164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2000" dirty="0" smtClean="0">
                <a:solidFill>
                  <a:srgbClr val="FFFF00"/>
                </a:solidFill>
              </a:rPr>
              <a:t> </a:t>
            </a:r>
            <a:r>
              <a:rPr lang="en-AU" sz="2400" dirty="0" smtClean="0">
                <a:solidFill>
                  <a:srgbClr val="FFFF00"/>
                </a:solidFill>
              </a:rPr>
              <a:t>Tides are mostly caused by the gravitational pull of the moon.</a:t>
            </a:r>
          </a:p>
          <a:p>
            <a:endParaRPr lang="en-AU" sz="2400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AU" sz="2400" dirty="0" smtClean="0">
                <a:solidFill>
                  <a:srgbClr val="FFFF00"/>
                </a:solidFill>
              </a:rPr>
              <a:t> Looking at the diagram to the right, there are always two points of high tides, and two points of low tide at all times.</a:t>
            </a:r>
          </a:p>
          <a:p>
            <a:endParaRPr lang="en-AU" sz="2400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AU" sz="2400" dirty="0" smtClean="0">
                <a:solidFill>
                  <a:srgbClr val="FFFF00"/>
                </a:solidFill>
              </a:rPr>
              <a:t> This means that everywhere on Earth experiences </a:t>
            </a:r>
            <a:r>
              <a:rPr lang="en-AU" sz="2400" b="1" dirty="0" smtClean="0">
                <a:solidFill>
                  <a:srgbClr val="0070C0"/>
                </a:solidFill>
              </a:rPr>
              <a:t>two high tides </a:t>
            </a:r>
            <a:r>
              <a:rPr lang="en-AU" sz="2400" dirty="0" smtClean="0">
                <a:solidFill>
                  <a:srgbClr val="FFFF00"/>
                </a:solidFill>
              </a:rPr>
              <a:t>and </a:t>
            </a:r>
            <a:r>
              <a:rPr lang="en-AU" sz="2400" b="1" dirty="0" smtClean="0">
                <a:solidFill>
                  <a:srgbClr val="0070C0"/>
                </a:solidFill>
              </a:rPr>
              <a:t>two lows tides </a:t>
            </a:r>
            <a:r>
              <a:rPr lang="en-AU" sz="2400" dirty="0" smtClean="0">
                <a:solidFill>
                  <a:srgbClr val="FFFF00"/>
                </a:solidFill>
              </a:rPr>
              <a:t>in a day.</a:t>
            </a:r>
          </a:p>
          <a:p>
            <a:endParaRPr lang="en-AU" dirty="0" smtClean="0"/>
          </a:p>
          <a:p>
            <a:endParaRPr lang="en-AU" dirty="0"/>
          </a:p>
        </p:txBody>
      </p:sp>
      <p:pic>
        <p:nvPicPr>
          <p:cNvPr id="16388" name="Picture 4" descr="http://www.this-magic-sea.com/IMAGES/T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276872"/>
            <a:ext cx="4871785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35696" y="6237312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u="sng" dirty="0" smtClean="0">
                <a:hlinkClick r:id="rId2"/>
              </a:rPr>
              <a:t>http://astro.unl.edu/naap/lps/animations/lps.swf</a:t>
            </a:r>
            <a:r>
              <a:rPr lang="en-AU" u="sng" dirty="0" smtClean="0"/>
              <a:t>  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1146756" y="188640"/>
            <a:ext cx="67577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Spring and Neap Tides: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446449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rgbClr val="FFFF00"/>
                </a:solidFill>
              </a:rPr>
              <a:t>SPRING TIDES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>
                <a:solidFill>
                  <a:srgbClr val="FFFF00"/>
                </a:solidFill>
              </a:rPr>
              <a:t> Occurs when the sun, Earth and moon are aligned. </a:t>
            </a:r>
          </a:p>
          <a:p>
            <a:endParaRPr lang="en-AU" sz="2400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AU" sz="2400" dirty="0" smtClean="0">
                <a:solidFill>
                  <a:srgbClr val="FFFF00"/>
                </a:solidFill>
              </a:rPr>
              <a:t> However, because it is further away, its gravity has much less effect than the moon’s.</a:t>
            </a:r>
          </a:p>
          <a:p>
            <a:endParaRPr lang="en-AU" sz="2400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AU" sz="2400" dirty="0" smtClean="0">
                <a:solidFill>
                  <a:srgbClr val="FFFF00"/>
                </a:solidFill>
              </a:rPr>
              <a:t> When the sun is on the same side of the Earth as the moon, or on the opposite side, higher tides than normal are experienced. </a:t>
            </a:r>
          </a:p>
          <a:p>
            <a:endParaRPr lang="en-AU" sz="2400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AU" sz="2400" dirty="0" smtClean="0">
                <a:solidFill>
                  <a:srgbClr val="FFFF00"/>
                </a:solidFill>
              </a:rPr>
              <a:t> These are called SPRING TIDES.</a:t>
            </a:r>
          </a:p>
          <a:p>
            <a:endParaRPr lang="en-AU" dirty="0" smtClean="0"/>
          </a:p>
        </p:txBody>
      </p:sp>
      <p:pic>
        <p:nvPicPr>
          <p:cNvPr id="8" name="Picture 7" descr="http://csep10.phys.utk.edu/astr161/lect/time/spring-neap.jpg"/>
          <p:cNvPicPr/>
          <p:nvPr/>
        </p:nvPicPr>
        <p:blipFill>
          <a:blip r:embed="rId3" cstate="print"/>
          <a:srcRect t="43252"/>
          <a:stretch>
            <a:fillRect/>
          </a:stretch>
        </p:blipFill>
        <p:spPr bwMode="auto">
          <a:xfrm>
            <a:off x="4824536" y="1988840"/>
            <a:ext cx="4139952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6751" y="0"/>
            <a:ext cx="67577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Spring and Neap Tides: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11960" y="1124744"/>
            <a:ext cx="49320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b="1" dirty="0" smtClean="0">
                <a:solidFill>
                  <a:srgbClr val="FFFF00"/>
                </a:solidFill>
              </a:rPr>
              <a:t>NEAP TIDES</a:t>
            </a:r>
          </a:p>
          <a:p>
            <a:endParaRPr lang="en-AU" sz="2000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AU" sz="2000" dirty="0" smtClean="0">
                <a:solidFill>
                  <a:srgbClr val="FFFF00"/>
                </a:solidFill>
              </a:rPr>
              <a:t>About seven days after a spring tide, the sun and the moon are no longer in the same line as the Earth.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AU" sz="2000" dirty="0" smtClean="0">
                <a:solidFill>
                  <a:srgbClr val="FFFF00"/>
                </a:solidFill>
              </a:rPr>
              <a:t> The gravitational pull of the sun is at right angles to the gravitational pull of the moon.</a:t>
            </a:r>
          </a:p>
          <a:p>
            <a:endParaRPr lang="en-AU" sz="2000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AU" sz="2000" dirty="0" smtClean="0">
                <a:solidFill>
                  <a:srgbClr val="FFFF00"/>
                </a:solidFill>
              </a:rPr>
              <a:t> The pull on the oceans of the sun and the moon are working against each other. </a:t>
            </a:r>
          </a:p>
          <a:p>
            <a:endParaRPr lang="en-AU" sz="2000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AU" sz="2000" dirty="0" smtClean="0">
                <a:solidFill>
                  <a:srgbClr val="FFFF00"/>
                </a:solidFill>
              </a:rPr>
              <a:t> The high tides are not as high as usual.</a:t>
            </a:r>
          </a:p>
          <a:p>
            <a:pPr>
              <a:buFont typeface="Arial" pitchFamily="34" charset="0"/>
              <a:buChar char="•"/>
            </a:pPr>
            <a:r>
              <a:rPr lang="en-AU" sz="2000" dirty="0" smtClean="0">
                <a:solidFill>
                  <a:srgbClr val="FFFF00"/>
                </a:solidFill>
              </a:rPr>
              <a:t>The low tides are not as low as usual.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AU" sz="2000" dirty="0" smtClean="0">
                <a:solidFill>
                  <a:srgbClr val="FFFF00"/>
                </a:solidFill>
              </a:rPr>
              <a:t>These ‘weaker’ tides are called NEAP TIDES.</a:t>
            </a:r>
          </a:p>
        </p:txBody>
      </p:sp>
      <p:sp>
        <p:nvSpPr>
          <p:cNvPr id="7" name="Rectangle 6"/>
          <p:cNvSpPr/>
          <p:nvPr/>
        </p:nvSpPr>
        <p:spPr>
          <a:xfrm>
            <a:off x="1979712" y="6309320"/>
            <a:ext cx="5382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u="sng" dirty="0" smtClean="0">
                <a:hlinkClick r:id="rId2"/>
              </a:rPr>
              <a:t>http://astro.unl.edu/naap/lps/animations/lps.swf</a:t>
            </a:r>
            <a:r>
              <a:rPr lang="en-AU" u="sng" dirty="0" smtClean="0"/>
              <a:t>  </a:t>
            </a:r>
            <a:r>
              <a:rPr lang="en-AU" dirty="0" smtClean="0"/>
              <a:t> </a:t>
            </a:r>
            <a:endParaRPr lang="en-AU" dirty="0"/>
          </a:p>
        </p:txBody>
      </p:sp>
      <p:pic>
        <p:nvPicPr>
          <p:cNvPr id="6" name="Picture 5" descr="http://csep10.phys.utk.edu/astr161/lect/time/spring-neap.jpg"/>
          <p:cNvPicPr/>
          <p:nvPr/>
        </p:nvPicPr>
        <p:blipFill>
          <a:blip r:embed="rId3" cstate="print"/>
          <a:srcRect b="57055"/>
          <a:stretch>
            <a:fillRect/>
          </a:stretch>
        </p:blipFill>
        <p:spPr bwMode="auto">
          <a:xfrm>
            <a:off x="107504" y="2348880"/>
            <a:ext cx="3960440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>
                <a:solidFill>
                  <a:schemeClr val="bg1"/>
                </a:solidFill>
              </a:rPr>
              <a:t>QUICK CHECK: True or False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AU" dirty="0" smtClean="0">
                <a:solidFill>
                  <a:schemeClr val="bg1"/>
                </a:solidFill>
              </a:rPr>
              <a:t>1. Tides are caused by the gravitation pull of  Venus.</a:t>
            </a:r>
          </a:p>
          <a:p>
            <a:pPr marL="633222" indent="-514350">
              <a:buAutoNum type="arabicPeriod" startAt="2"/>
            </a:pPr>
            <a:r>
              <a:rPr lang="en-AU" dirty="0" smtClean="0">
                <a:solidFill>
                  <a:schemeClr val="bg1"/>
                </a:solidFill>
              </a:rPr>
              <a:t>Earth experiences two high tides and two low tides.</a:t>
            </a:r>
          </a:p>
          <a:p>
            <a:pPr marL="633222" indent="-514350">
              <a:buAutoNum type="arabicPeriod" startAt="2"/>
            </a:pPr>
            <a:r>
              <a:rPr lang="en-AU" dirty="0" smtClean="0">
                <a:solidFill>
                  <a:schemeClr val="bg1"/>
                </a:solidFill>
              </a:rPr>
              <a:t>Spring tides occur when the earth, moon and sun are aligned.</a:t>
            </a:r>
          </a:p>
          <a:p>
            <a:pPr marL="633222" indent="-514350">
              <a:buAutoNum type="arabicPeriod" startAt="2"/>
            </a:pPr>
            <a:r>
              <a:rPr lang="en-AU" dirty="0" smtClean="0">
                <a:solidFill>
                  <a:schemeClr val="bg1"/>
                </a:solidFill>
              </a:rPr>
              <a:t>Neap tides occur when the Sun and Moon are aligned.</a:t>
            </a:r>
          </a:p>
          <a:p>
            <a:pPr marL="633222" indent="-514350">
              <a:buAutoNum type="arabicPeriod" startAt="2"/>
            </a:pPr>
            <a:r>
              <a:rPr lang="en-AU" dirty="0" smtClean="0">
                <a:solidFill>
                  <a:schemeClr val="bg1"/>
                </a:solidFill>
              </a:rPr>
              <a:t>Weaker tides are caused by Neap Tides.</a:t>
            </a:r>
          </a:p>
          <a:p>
            <a:pPr marL="633222" indent="-514350">
              <a:buAutoNum type="arabicPeriod" startAt="2"/>
            </a:pPr>
            <a:r>
              <a:rPr lang="en-AU" dirty="0" smtClean="0">
                <a:solidFill>
                  <a:schemeClr val="bg1"/>
                </a:solidFill>
              </a:rPr>
              <a:t>Stronger tides are caused by Spring Tides.</a:t>
            </a:r>
          </a:p>
          <a:p>
            <a:pPr marL="633222" indent="-514350">
              <a:buAutoNum type="arabicPeriod" startAt="2"/>
            </a:pPr>
            <a:endParaRPr lang="en-AU" dirty="0" smtClean="0">
              <a:solidFill>
                <a:schemeClr val="bg1"/>
              </a:solidFill>
            </a:endParaRPr>
          </a:p>
          <a:p>
            <a:pPr marL="633222" indent="-514350">
              <a:buAutoNum type="arabicPeriod" startAt="2"/>
            </a:pPr>
            <a:endParaRPr lang="en-A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67744" y="6093296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u="sng" dirty="0" smtClean="0">
                <a:hlinkClick r:id="rId2"/>
              </a:rPr>
              <a:t>http://astro.unl.edu/naap/lps/animations/lps.swf</a:t>
            </a:r>
            <a:r>
              <a:rPr lang="en-AU" u="sng" dirty="0" smtClean="0"/>
              <a:t>  </a:t>
            </a:r>
            <a:r>
              <a:rPr lang="en-AU" dirty="0" smtClean="0"/>
              <a:t> </a:t>
            </a:r>
            <a:endParaRPr lang="en-A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750"/>
            <a:ext cx="9144000" cy="452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3600" dirty="0" smtClean="0">
                <a:solidFill>
                  <a:schemeClr val="bg1"/>
                </a:solidFill>
              </a:rPr>
              <a:t>Illustration of a Spring and Neap Tide:</a:t>
            </a:r>
            <a:endParaRPr lang="en-A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280</TotalTime>
  <Words>429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Slide 1</vt:lpstr>
      <vt:lpstr>Slide 2</vt:lpstr>
      <vt:lpstr>Slide 3</vt:lpstr>
      <vt:lpstr>Slide 4</vt:lpstr>
      <vt:lpstr>Slide 5</vt:lpstr>
      <vt:lpstr>Slide 6</vt:lpstr>
      <vt:lpstr>QUICK CHECK: True or False</vt:lpstr>
      <vt:lpstr>Illustration of a Spring and Neap Tide: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</dc:creator>
  <cp:lastModifiedBy>michaelw</cp:lastModifiedBy>
  <cp:revision>21</cp:revision>
  <dcterms:created xsi:type="dcterms:W3CDTF">2011-05-18T11:22:50Z</dcterms:created>
  <dcterms:modified xsi:type="dcterms:W3CDTF">2011-06-05T08:16:06Z</dcterms:modified>
</cp:coreProperties>
</file>