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2EC85AE-F76A-455A-B9C8-A32612CEBA39}" type="datetimeFigureOut">
              <a:rPr lang="en-AU" smtClean="0"/>
              <a:pPr/>
              <a:t>7/03/2011</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6321764-7E37-47F6-8227-25C4B392D7AC}"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C85AE-F76A-455A-B9C8-A32612CEBA39}" type="datetimeFigureOut">
              <a:rPr lang="en-AU" smtClean="0"/>
              <a:pPr/>
              <a:t>7/03/2011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321764-7E37-47F6-8227-25C4B392D7A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C85AE-F76A-455A-B9C8-A32612CEBA39}" type="datetimeFigureOut">
              <a:rPr lang="en-AU" smtClean="0"/>
              <a:pPr/>
              <a:t>7/03/2011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321764-7E37-47F6-8227-25C4B392D7A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2EC85AE-F76A-455A-B9C8-A32612CEBA39}" type="datetimeFigureOut">
              <a:rPr lang="en-AU" smtClean="0"/>
              <a:pPr/>
              <a:t>7/03/2011</a:t>
            </a:fld>
            <a:endParaRPr lang="en-AU"/>
          </a:p>
        </p:txBody>
      </p:sp>
      <p:sp>
        <p:nvSpPr>
          <p:cNvPr id="9" name="Slide Number Placeholder 8"/>
          <p:cNvSpPr>
            <a:spLocks noGrp="1"/>
          </p:cNvSpPr>
          <p:nvPr>
            <p:ph type="sldNum" sz="quarter" idx="15"/>
          </p:nvPr>
        </p:nvSpPr>
        <p:spPr/>
        <p:txBody>
          <a:bodyPr rtlCol="0"/>
          <a:lstStyle/>
          <a:p>
            <a:fld id="{26321764-7E37-47F6-8227-25C4B392D7AC}"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2EC85AE-F76A-455A-B9C8-A32612CEBA39}" type="datetimeFigureOut">
              <a:rPr lang="en-AU" smtClean="0"/>
              <a:pPr/>
              <a:t>7/03/2011</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6321764-7E37-47F6-8227-25C4B392D7AC}"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EC85AE-F76A-455A-B9C8-A32612CEBA39}" type="datetimeFigureOut">
              <a:rPr lang="en-AU" smtClean="0"/>
              <a:pPr/>
              <a:t>7/03/2011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321764-7E37-47F6-8227-25C4B392D7AC}"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2EC85AE-F76A-455A-B9C8-A32612CEBA39}" type="datetimeFigureOut">
              <a:rPr lang="en-AU" smtClean="0"/>
              <a:pPr/>
              <a:t>7/03/2011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321764-7E37-47F6-8227-25C4B392D7AC}"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2EC85AE-F76A-455A-B9C8-A32612CEBA39}" type="datetimeFigureOut">
              <a:rPr lang="en-AU" smtClean="0"/>
              <a:pPr/>
              <a:t>7/03/2011</a:t>
            </a:fld>
            <a:endParaRPr lang="en-AU"/>
          </a:p>
        </p:txBody>
      </p:sp>
      <p:sp>
        <p:nvSpPr>
          <p:cNvPr id="7" name="Slide Number Placeholder 6"/>
          <p:cNvSpPr>
            <a:spLocks noGrp="1"/>
          </p:cNvSpPr>
          <p:nvPr>
            <p:ph type="sldNum" sz="quarter" idx="11"/>
          </p:nvPr>
        </p:nvSpPr>
        <p:spPr/>
        <p:txBody>
          <a:bodyPr rtlCol="0"/>
          <a:lstStyle/>
          <a:p>
            <a:fld id="{26321764-7E37-47F6-8227-25C4B392D7AC}"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85AE-F76A-455A-B9C8-A32612CEBA39}" type="datetimeFigureOut">
              <a:rPr lang="en-AU" smtClean="0"/>
              <a:pPr/>
              <a:t>7/03/2011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321764-7E37-47F6-8227-25C4B392D7A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2EC85AE-F76A-455A-B9C8-A32612CEBA39}" type="datetimeFigureOut">
              <a:rPr lang="en-AU" smtClean="0"/>
              <a:pPr/>
              <a:t>7/03/2011</a:t>
            </a:fld>
            <a:endParaRPr lang="en-AU"/>
          </a:p>
        </p:txBody>
      </p:sp>
      <p:sp>
        <p:nvSpPr>
          <p:cNvPr id="22" name="Slide Number Placeholder 21"/>
          <p:cNvSpPr>
            <a:spLocks noGrp="1"/>
          </p:cNvSpPr>
          <p:nvPr>
            <p:ph type="sldNum" sz="quarter" idx="15"/>
          </p:nvPr>
        </p:nvSpPr>
        <p:spPr/>
        <p:txBody>
          <a:bodyPr rtlCol="0"/>
          <a:lstStyle/>
          <a:p>
            <a:fld id="{26321764-7E37-47F6-8227-25C4B392D7AC}"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2EC85AE-F76A-455A-B9C8-A32612CEBA39}" type="datetimeFigureOut">
              <a:rPr lang="en-AU" smtClean="0"/>
              <a:pPr/>
              <a:t>7/03/2011</a:t>
            </a:fld>
            <a:endParaRPr lang="en-AU"/>
          </a:p>
        </p:txBody>
      </p:sp>
      <p:sp>
        <p:nvSpPr>
          <p:cNvPr id="18" name="Slide Number Placeholder 17"/>
          <p:cNvSpPr>
            <a:spLocks noGrp="1"/>
          </p:cNvSpPr>
          <p:nvPr>
            <p:ph type="sldNum" sz="quarter" idx="11"/>
          </p:nvPr>
        </p:nvSpPr>
        <p:spPr/>
        <p:txBody>
          <a:bodyPr rtlCol="0"/>
          <a:lstStyle/>
          <a:p>
            <a:fld id="{26321764-7E37-47F6-8227-25C4B392D7AC}"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EC85AE-F76A-455A-B9C8-A32612CEBA39}" type="datetimeFigureOut">
              <a:rPr lang="en-AU" smtClean="0"/>
              <a:pPr/>
              <a:t>7/03/2011</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321764-7E37-47F6-8227-25C4B392D7A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x929.ca/shows/beharrell/wp-content/uploads/khaju-bridge.jpg"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pbs.org/wgbh/buildingbig/glossary.html#bend" TargetMode="External"/><Relationship Id="rId2" Type="http://schemas.openxmlformats.org/officeDocument/2006/relationships/hyperlink" Target="http://www.pbs.org/wgbh/buildingbig/glossary.html#truss"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www.pbs.org/wgbh/buildingbig/glossary.html#cable" TargetMode="External"/><Relationship Id="rId7" Type="http://schemas.openxmlformats.org/officeDocument/2006/relationships/hyperlink" Target="http://www.pbs.org/wgbh/buildingbig/glossary.html#compression" TargetMode="External"/><Relationship Id="rId2" Type="http://schemas.openxmlformats.org/officeDocument/2006/relationships/hyperlink" Target="http://www.pbs.org/wgbh/buildingbig/glossary.html#steel" TargetMode="External"/><Relationship Id="rId1" Type="http://schemas.openxmlformats.org/officeDocument/2006/relationships/slideLayout" Target="../slideLayouts/slideLayout2.xml"/><Relationship Id="rId6" Type="http://schemas.openxmlformats.org/officeDocument/2006/relationships/hyperlink" Target="http://www.pbs.org/wgbh/buildingbig/glossary.html#load" TargetMode="External"/><Relationship Id="rId5" Type="http://schemas.openxmlformats.org/officeDocument/2006/relationships/hyperlink" Target="http://www.pbs.org/wgbh/buildingbig/glossary.html#concrete" TargetMode="External"/><Relationship Id="rId4" Type="http://schemas.openxmlformats.org/officeDocument/2006/relationships/hyperlink" Target="http://www.pbs.org/wgbh/buildingbig/glossary.html#tow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bs.org/wgbh/buildingbig/glossary.html#piers" TargetMode="External"/><Relationship Id="rId2" Type="http://schemas.openxmlformats.org/officeDocument/2006/relationships/hyperlink" Target="http://www.pbs.org/wgbh/buildingbig/glossary.html#beam"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pbs.org/wgbh/buildingbig/glossary.html#spa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wgbh/buildingbig/glossary.html#bend" TargetMode="External"/><Relationship Id="rId2" Type="http://schemas.openxmlformats.org/officeDocument/2006/relationships/hyperlink" Target="http://www.pbs.org/wgbh/buildingbig/glossary.html#beam"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pbs.org/wgbh/buildingbig/wonder/structure/firth_of_forth.html" TargetMode="External"/><Relationship Id="rId7" Type="http://schemas.openxmlformats.org/officeDocument/2006/relationships/hyperlink" Target="http://www.pbs.org/wgbh/buildingbig/glossary.html#span" TargetMode="External"/><Relationship Id="rId2" Type="http://schemas.openxmlformats.org/officeDocument/2006/relationships/hyperlink" Target="http://www.pbs.org/wgbh/buildingbig/glossary.html#steel" TargetMode="External"/><Relationship Id="rId1" Type="http://schemas.openxmlformats.org/officeDocument/2006/relationships/slideLayout" Target="../slideLayouts/slideLayout2.xml"/><Relationship Id="rId6" Type="http://schemas.openxmlformats.org/officeDocument/2006/relationships/hyperlink" Target="http://www.pbs.org/wgbh/buildingbig/glossary.html#strong" TargetMode="External"/><Relationship Id="rId5" Type="http://schemas.openxmlformats.org/officeDocument/2006/relationships/hyperlink" Target="http://www.pbs.org/wgbh/buildingbig/glossary.html#pier" TargetMode="External"/><Relationship Id="rId4" Type="http://schemas.openxmlformats.org/officeDocument/2006/relationships/hyperlink" Target="http://www.pbs.org/wgbh/buildingbig/glossary.html#rigid"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pbs.org/wgbh/buildingbig/glossary.html#force" TargetMode="External"/><Relationship Id="rId7" Type="http://schemas.openxmlformats.org/officeDocument/2006/relationships/image" Target="../media/image8.png"/><Relationship Id="rId2" Type="http://schemas.openxmlformats.org/officeDocument/2006/relationships/hyperlink" Target="http://www.pbs.org/wgbh/buildingbig/glossary.html#cantilever" TargetMode="External"/><Relationship Id="rId1" Type="http://schemas.openxmlformats.org/officeDocument/2006/relationships/slideLayout" Target="../slideLayouts/slideLayout2.xml"/><Relationship Id="rId6" Type="http://schemas.openxmlformats.org/officeDocument/2006/relationships/hyperlink" Target="http://www.pbs.org/wgbh/buildingbig/glossary.html#beambridge" TargetMode="External"/><Relationship Id="rId5" Type="http://schemas.openxmlformats.org/officeDocument/2006/relationships/hyperlink" Target="http://www.pbs.org/wgbh/buildingbig/glossary.html#span" TargetMode="External"/><Relationship Id="rId4" Type="http://schemas.openxmlformats.org/officeDocument/2006/relationships/hyperlink" Target="http://www.pbs.org/wgbh/buildingbig/glossary.html#ben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bs.org/wgbh/buildingbig/glossary.html#concrete" TargetMode="External"/><Relationship Id="rId2" Type="http://schemas.openxmlformats.org/officeDocument/2006/relationships/hyperlink" Target="http://www.pbs.org/wgbh/buildingbig/glossary.html#steel"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www.pbs.org/wgbh/buildingbig/glossary.html#spa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pbs.org/wgbh/buildingbig/glossary.html#force"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1124744"/>
            <a:ext cx="9144000" cy="2592288"/>
          </a:xfrm>
        </p:spPr>
        <p:txBody>
          <a:bodyPr>
            <a:noAutofit/>
          </a:bodyPr>
          <a:lstStyle/>
          <a:p>
            <a:pPr algn="ctr"/>
            <a:r>
              <a:rPr lang="en-AU" sz="4800" dirty="0" smtClean="0"/>
              <a:t>MEGA STRUCTURES </a:t>
            </a:r>
            <a:br>
              <a:rPr lang="en-AU" sz="4800" dirty="0" smtClean="0"/>
            </a:br>
            <a:r>
              <a:rPr lang="en-AU" sz="4800" dirty="0" smtClean="0"/>
              <a:t/>
            </a:r>
            <a:br>
              <a:rPr lang="en-AU" sz="4800" dirty="0" smtClean="0"/>
            </a:br>
            <a:r>
              <a:rPr lang="en-AU" sz="4800" dirty="0" smtClean="0"/>
              <a:t>BRIDGES</a:t>
            </a:r>
            <a:endParaRPr lang="en-AU" sz="4800" dirty="0"/>
          </a:p>
        </p:txBody>
      </p:sp>
      <p:pic>
        <p:nvPicPr>
          <p:cNvPr id="13314" name="Picture 2" descr="http://www.x929.ca/shows/beharrell/wp-content/uploads/Tower-Bridge-London-England.jpg"/>
          <p:cNvPicPr>
            <a:picLocks noChangeAspect="1" noChangeArrowheads="1"/>
          </p:cNvPicPr>
          <p:nvPr/>
        </p:nvPicPr>
        <p:blipFill>
          <a:blip r:embed="rId2" cstate="print"/>
          <a:srcRect/>
          <a:stretch>
            <a:fillRect/>
          </a:stretch>
        </p:blipFill>
        <p:spPr bwMode="auto">
          <a:xfrm>
            <a:off x="5868144" y="4221088"/>
            <a:ext cx="2666963" cy="2160240"/>
          </a:xfrm>
          <a:prstGeom prst="rect">
            <a:avLst/>
          </a:prstGeom>
          <a:noFill/>
        </p:spPr>
      </p:pic>
      <p:pic>
        <p:nvPicPr>
          <p:cNvPr id="13316" name="Picture 4" descr="khaju bridge">
            <a:hlinkClick r:id="rId3"/>
          </p:cNvPr>
          <p:cNvPicPr>
            <a:picLocks noChangeAspect="1" noChangeArrowheads="1"/>
          </p:cNvPicPr>
          <p:nvPr/>
        </p:nvPicPr>
        <p:blipFill>
          <a:blip r:embed="rId4" cstate="print"/>
          <a:srcRect/>
          <a:stretch>
            <a:fillRect/>
          </a:stretch>
        </p:blipFill>
        <p:spPr bwMode="auto">
          <a:xfrm>
            <a:off x="2411760" y="4221088"/>
            <a:ext cx="2808312" cy="21602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SUSPENSION BRIDGE:</a:t>
            </a:r>
            <a:endParaRPr lang="en-AU" dirty="0"/>
          </a:p>
        </p:txBody>
      </p:sp>
      <p:sp>
        <p:nvSpPr>
          <p:cNvPr id="3" name="Content Placeholder 2"/>
          <p:cNvSpPr>
            <a:spLocks noGrp="1"/>
          </p:cNvSpPr>
          <p:nvPr>
            <p:ph sz="quarter" idx="1"/>
          </p:nvPr>
        </p:nvSpPr>
        <p:spPr/>
        <p:txBody>
          <a:bodyPr/>
          <a:lstStyle/>
          <a:p>
            <a:r>
              <a:rPr lang="en-US" dirty="0" smtClean="0"/>
              <a:t>Can span 2,000 to 7,000 feet -- way farther than any other type of bridge! </a:t>
            </a:r>
          </a:p>
          <a:p>
            <a:endParaRPr lang="en-US" dirty="0" smtClean="0"/>
          </a:p>
          <a:p>
            <a:r>
              <a:rPr lang="en-US" dirty="0" smtClean="0"/>
              <a:t>Most suspension bridges have a </a:t>
            </a:r>
            <a:r>
              <a:rPr lang="en-US" b="1" dirty="0" smtClean="0">
                <a:hlinkClick r:id="rId2"/>
              </a:rPr>
              <a:t>truss</a:t>
            </a:r>
            <a:r>
              <a:rPr lang="en-US" dirty="0" smtClean="0"/>
              <a:t> system beneath the roadway to resist </a:t>
            </a:r>
            <a:r>
              <a:rPr lang="en-US" b="1" dirty="0" smtClean="0">
                <a:hlinkClick r:id="rId3"/>
              </a:rPr>
              <a:t>bending</a:t>
            </a:r>
            <a:r>
              <a:rPr lang="en-US" dirty="0" smtClean="0"/>
              <a:t> and twisting</a:t>
            </a:r>
            <a:endParaRPr lang="en-AU" dirty="0" smtClean="0"/>
          </a:p>
          <a:p>
            <a:endParaRPr lang="en-AU" dirty="0"/>
          </a:p>
        </p:txBody>
      </p:sp>
      <p:pic>
        <p:nvPicPr>
          <p:cNvPr id="20482" name="Picture 2" descr="Image of Suspension Bridge"/>
          <p:cNvPicPr>
            <a:picLocks noChangeAspect="1" noChangeArrowheads="1"/>
          </p:cNvPicPr>
          <p:nvPr/>
        </p:nvPicPr>
        <p:blipFill>
          <a:blip r:embed="rId4" cstate="print"/>
          <a:srcRect/>
          <a:stretch>
            <a:fillRect/>
          </a:stretch>
        </p:blipFill>
        <p:spPr bwMode="auto">
          <a:xfrm>
            <a:off x="5148064" y="4221088"/>
            <a:ext cx="2664295" cy="2049458"/>
          </a:xfrm>
          <a:prstGeom prst="rect">
            <a:avLst/>
          </a:prstGeom>
          <a:noFill/>
          <a:ln w="9525">
            <a:noFill/>
            <a:miter lim="800000"/>
            <a:headEnd/>
            <a:tailEnd/>
          </a:ln>
        </p:spPr>
      </p:pic>
      <p:pic>
        <p:nvPicPr>
          <p:cNvPr id="5" name="Content Placeholder 3" descr="Picture 3.png"/>
          <p:cNvPicPr>
            <a:picLocks noChangeAspect="1"/>
          </p:cNvPicPr>
          <p:nvPr/>
        </p:nvPicPr>
        <p:blipFill>
          <a:blip r:embed="rId5" cstate="print"/>
          <a:srcRect t="-45201" b="-45201"/>
          <a:stretch>
            <a:fillRect/>
          </a:stretch>
        </p:blipFill>
        <p:spPr>
          <a:xfrm>
            <a:off x="395536" y="4365104"/>
            <a:ext cx="4499992" cy="270892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SUSPENSION BRIDGE: FORCES</a:t>
            </a:r>
            <a:endParaRPr lang="en-AU" dirty="0"/>
          </a:p>
        </p:txBody>
      </p:sp>
      <p:sp>
        <p:nvSpPr>
          <p:cNvPr id="3" name="Content Placeholder 2"/>
          <p:cNvSpPr>
            <a:spLocks noGrp="1"/>
          </p:cNvSpPr>
          <p:nvPr>
            <p:ph sz="quarter" idx="1"/>
          </p:nvPr>
        </p:nvSpPr>
        <p:spPr/>
        <p:txBody>
          <a:bodyPr>
            <a:normAutofit/>
          </a:bodyPr>
          <a:lstStyle/>
          <a:p>
            <a:r>
              <a:rPr lang="en-US" sz="2000" dirty="0" smtClean="0"/>
              <a:t>In all suspension bridges, the roadway hangs from massive </a:t>
            </a:r>
            <a:r>
              <a:rPr lang="en-US" sz="2000" b="1" dirty="0" smtClean="0">
                <a:hlinkClick r:id="rId2"/>
              </a:rPr>
              <a:t>steel</a:t>
            </a:r>
            <a:r>
              <a:rPr lang="en-US" sz="2000" dirty="0" smtClean="0"/>
              <a:t> </a:t>
            </a:r>
            <a:r>
              <a:rPr lang="en-US" sz="2000" b="1" dirty="0" smtClean="0">
                <a:hlinkClick r:id="rId3"/>
              </a:rPr>
              <a:t>cables</a:t>
            </a:r>
            <a:r>
              <a:rPr lang="en-US" sz="2000" dirty="0" smtClean="0"/>
              <a:t>, which are draped over two </a:t>
            </a:r>
            <a:r>
              <a:rPr lang="en-US" sz="2000" b="1" dirty="0" smtClean="0">
                <a:hlinkClick r:id="rId4"/>
              </a:rPr>
              <a:t>towers</a:t>
            </a:r>
            <a:r>
              <a:rPr lang="en-US" sz="2000" dirty="0" smtClean="0"/>
              <a:t> and secured into solid </a:t>
            </a:r>
            <a:r>
              <a:rPr lang="en-US" sz="2000" b="1" dirty="0" smtClean="0">
                <a:hlinkClick r:id="rId5"/>
              </a:rPr>
              <a:t>concrete</a:t>
            </a:r>
            <a:r>
              <a:rPr lang="en-US" sz="2000" dirty="0" smtClean="0"/>
              <a:t> blocks, called anchorages, on both ends of the bridge. </a:t>
            </a:r>
          </a:p>
          <a:p>
            <a:endParaRPr lang="en-US" sz="2000" dirty="0" smtClean="0"/>
          </a:p>
          <a:p>
            <a:r>
              <a:rPr lang="en-US" sz="2000" dirty="0" smtClean="0"/>
              <a:t>The cars push down on the roadway, but because the roadway is suspended, the cables transfer the </a:t>
            </a:r>
            <a:r>
              <a:rPr lang="en-US" sz="2000" b="1" dirty="0" smtClean="0">
                <a:hlinkClick r:id="rId6"/>
              </a:rPr>
              <a:t>load</a:t>
            </a:r>
            <a:r>
              <a:rPr lang="en-US" sz="2000" dirty="0" smtClean="0"/>
              <a:t> into </a:t>
            </a:r>
            <a:r>
              <a:rPr lang="en-US" sz="2000" b="1" dirty="0" smtClean="0">
                <a:hlinkClick r:id="rId7"/>
              </a:rPr>
              <a:t>compression</a:t>
            </a:r>
            <a:r>
              <a:rPr lang="en-US" sz="2000" dirty="0" smtClean="0"/>
              <a:t> in the two towers. The two towers support most of the bridge's weight</a:t>
            </a:r>
            <a:endParaRPr lang="en-AU" sz="2000" dirty="0"/>
          </a:p>
        </p:txBody>
      </p:sp>
      <p:pic>
        <p:nvPicPr>
          <p:cNvPr id="21506" name="Picture 2" descr="Forces that act on a suspension bridge"/>
          <p:cNvPicPr>
            <a:picLocks noChangeAspect="1" noChangeArrowheads="1"/>
          </p:cNvPicPr>
          <p:nvPr/>
        </p:nvPicPr>
        <p:blipFill>
          <a:blip r:embed="rId8" cstate="print"/>
          <a:srcRect/>
          <a:stretch>
            <a:fillRect/>
          </a:stretch>
        </p:blipFill>
        <p:spPr bwMode="auto">
          <a:xfrm>
            <a:off x="1691680" y="4509120"/>
            <a:ext cx="4968552" cy="213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lstStyle/>
          <a:p>
            <a:pPr algn="ctr"/>
            <a:r>
              <a:rPr lang="en-AU" dirty="0" smtClean="0"/>
              <a:t>RECAP OF WHAT WE LEARNED SO FAR:</a:t>
            </a:r>
            <a:endParaRPr lang="en-AU" dirty="0"/>
          </a:p>
        </p:txBody>
      </p:sp>
      <p:sp>
        <p:nvSpPr>
          <p:cNvPr id="3" name="Content Placeholder 2"/>
          <p:cNvSpPr>
            <a:spLocks noGrp="1"/>
          </p:cNvSpPr>
          <p:nvPr>
            <p:ph sz="quarter" idx="1"/>
          </p:nvPr>
        </p:nvSpPr>
        <p:spPr/>
        <p:txBody>
          <a:bodyPr>
            <a:normAutofit fontScale="92500" lnSpcReduction="10000"/>
          </a:bodyPr>
          <a:lstStyle/>
          <a:p>
            <a:pPr marL="457200" indent="-457200">
              <a:buAutoNum type="arabicParenR"/>
            </a:pPr>
            <a:r>
              <a:rPr lang="en-AU" sz="1800" dirty="0" smtClean="0"/>
              <a:t>TYPES OF FORCES</a:t>
            </a:r>
          </a:p>
          <a:p>
            <a:pPr marL="822960" lvl="1" indent="-457200">
              <a:buNone/>
            </a:pPr>
            <a:r>
              <a:rPr lang="en-AU" sz="1800" dirty="0" err="1" smtClean="0"/>
              <a:t>i</a:t>
            </a:r>
            <a:r>
              <a:rPr lang="en-AU" sz="1800" dirty="0" smtClean="0"/>
              <a:t>) Contact Forces</a:t>
            </a:r>
          </a:p>
          <a:p>
            <a:pPr marL="822960" lvl="1" indent="-457200">
              <a:buNone/>
            </a:pPr>
            <a:r>
              <a:rPr lang="en-AU" sz="1800" dirty="0" smtClean="0"/>
              <a:t>ii) Non-Contact Forces</a:t>
            </a:r>
          </a:p>
          <a:p>
            <a:pPr marL="822960" lvl="1" indent="-457200">
              <a:buNone/>
            </a:pPr>
            <a:endParaRPr lang="en-AU" sz="1800" dirty="0" smtClean="0"/>
          </a:p>
          <a:p>
            <a:pPr marL="457200" indent="-457200">
              <a:buAutoNum type="arabicParenR"/>
            </a:pPr>
            <a:r>
              <a:rPr lang="en-AU" sz="1800" dirty="0" smtClean="0"/>
              <a:t>SIMPLE MACHINES</a:t>
            </a:r>
          </a:p>
          <a:p>
            <a:pPr marL="880110" lvl="1" indent="-514350">
              <a:buNone/>
            </a:pPr>
            <a:r>
              <a:rPr lang="en-AU" sz="1800" dirty="0" err="1" smtClean="0"/>
              <a:t>i</a:t>
            </a:r>
            <a:r>
              <a:rPr lang="en-AU" sz="1800" dirty="0" smtClean="0"/>
              <a:t>) Levers</a:t>
            </a:r>
          </a:p>
          <a:p>
            <a:pPr marL="880110" lvl="1" indent="-514350">
              <a:buNone/>
            </a:pPr>
            <a:r>
              <a:rPr lang="en-AU" sz="1800" dirty="0" smtClean="0"/>
              <a:t>ii) Pulleys</a:t>
            </a:r>
          </a:p>
          <a:p>
            <a:pPr marL="880110" lvl="1" indent="-514350">
              <a:buNone/>
            </a:pPr>
            <a:r>
              <a:rPr lang="en-AU" sz="1800" dirty="0" smtClean="0"/>
              <a:t>iii) Gears</a:t>
            </a:r>
          </a:p>
          <a:p>
            <a:pPr marL="880110" lvl="1" indent="-514350">
              <a:buAutoNum type="romanLcParenR"/>
            </a:pPr>
            <a:endParaRPr lang="en-AU" sz="1800" dirty="0" smtClean="0"/>
          </a:p>
          <a:p>
            <a:pPr marL="457200" indent="-457200">
              <a:buAutoNum type="arabicParenR"/>
            </a:pPr>
            <a:r>
              <a:rPr lang="en-AU" sz="1800" dirty="0" smtClean="0"/>
              <a:t>BRIDGES (NEW)</a:t>
            </a:r>
          </a:p>
          <a:p>
            <a:pPr marL="822960" lvl="1" indent="-457200">
              <a:buNone/>
            </a:pPr>
            <a:r>
              <a:rPr lang="en-AU" sz="1800" dirty="0" err="1" smtClean="0"/>
              <a:t>i</a:t>
            </a:r>
            <a:r>
              <a:rPr lang="en-AU" sz="1800" dirty="0" smtClean="0"/>
              <a:t>) Beam bridges</a:t>
            </a:r>
          </a:p>
          <a:p>
            <a:pPr marL="822960" lvl="1" indent="-457200">
              <a:buNone/>
            </a:pPr>
            <a:r>
              <a:rPr lang="en-AU" sz="1800" dirty="0" smtClean="0"/>
              <a:t>ii) Truss bridges</a:t>
            </a:r>
          </a:p>
          <a:p>
            <a:pPr marL="822960" lvl="1" indent="-457200">
              <a:buNone/>
            </a:pPr>
            <a:r>
              <a:rPr lang="en-AU" sz="1800" dirty="0" smtClean="0"/>
              <a:t>iii) Arch bridges</a:t>
            </a:r>
          </a:p>
          <a:p>
            <a:pPr marL="822960" lvl="1" indent="-457200">
              <a:buNone/>
            </a:pPr>
            <a:r>
              <a:rPr lang="en-AU" sz="1800" dirty="0" smtClean="0"/>
              <a:t>iv) Suspension bridge</a:t>
            </a:r>
          </a:p>
          <a:p>
            <a:pPr marL="457200" indent="-457200">
              <a:buAutoNum type="arabicParenR"/>
            </a:pPr>
            <a:endParaRPr lang="en-AU" sz="1800" dirty="0" smtClean="0"/>
          </a:p>
          <a:p>
            <a:pPr marL="457200" indent="-457200">
              <a:buAutoNum type="arabicParenR"/>
            </a:pPr>
            <a:r>
              <a:rPr lang="en-AU" sz="1800" dirty="0" smtClean="0"/>
              <a:t>ENVIRONMENTAL ISSUES </a:t>
            </a:r>
            <a:r>
              <a:rPr lang="en-AU" sz="1800" dirty="0" smtClean="0"/>
              <a:t>(positive and negative impacts-essay)</a:t>
            </a:r>
            <a:endParaRPr lang="en-AU"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BACKGROUND ABOUT BRIDGES:</a:t>
            </a:r>
            <a:endParaRPr lang="en-AU" dirty="0"/>
          </a:p>
        </p:txBody>
      </p:sp>
      <p:sp>
        <p:nvSpPr>
          <p:cNvPr id="3" name="Content Placeholder 2"/>
          <p:cNvSpPr>
            <a:spLocks noGrp="1"/>
          </p:cNvSpPr>
          <p:nvPr>
            <p:ph sz="quarter" idx="1"/>
          </p:nvPr>
        </p:nvSpPr>
        <p:spPr/>
        <p:txBody>
          <a:bodyPr>
            <a:normAutofit fontScale="92500" lnSpcReduction="10000"/>
          </a:bodyPr>
          <a:lstStyle/>
          <a:p>
            <a:r>
              <a:rPr lang="en-US" dirty="0" smtClean="0"/>
              <a:t>There are more than half a million bridges in the United States, and you rely on them every day to cross obstacles like streams, valleys, and railroad tracks. But do you know how they work? Or why some bridges are curved while others are straight? </a:t>
            </a:r>
          </a:p>
          <a:p>
            <a:endParaRPr lang="en-US" dirty="0" smtClean="0"/>
          </a:p>
          <a:p>
            <a:r>
              <a:rPr lang="en-US" dirty="0" smtClean="0"/>
              <a:t>Engineers must consider many things -- like the distance to be spanned and the types of materials available -- before determining the size, shape, and overall look of a bridge. </a:t>
            </a:r>
          </a:p>
          <a:p>
            <a:endParaRPr lang="en-AU" dirty="0" smtClean="0"/>
          </a:p>
          <a:p>
            <a:r>
              <a:rPr lang="en-US" dirty="0" smtClean="0"/>
              <a:t>Since ancient times, engineers have designed three major types of bridges to withstand all forces of nature. </a:t>
            </a:r>
            <a:endParaRPr lang="en-AU" dirty="0" smtClean="0"/>
          </a:p>
          <a:p>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467600" cy="868958"/>
          </a:xfrm>
        </p:spPr>
        <p:txBody>
          <a:bodyPr/>
          <a:lstStyle/>
          <a:p>
            <a:pPr algn="ctr"/>
            <a:r>
              <a:rPr lang="en-AU" dirty="0" smtClean="0"/>
              <a:t>BEAM BRIDGE</a:t>
            </a:r>
            <a:endParaRPr lang="en-AU" dirty="0"/>
          </a:p>
        </p:txBody>
      </p:sp>
      <p:sp>
        <p:nvSpPr>
          <p:cNvPr id="3" name="Content Placeholder 2"/>
          <p:cNvSpPr>
            <a:spLocks noGrp="1"/>
          </p:cNvSpPr>
          <p:nvPr>
            <p:ph sz="quarter" idx="1"/>
          </p:nvPr>
        </p:nvSpPr>
        <p:spPr/>
        <p:txBody>
          <a:bodyPr/>
          <a:lstStyle/>
          <a:p>
            <a:r>
              <a:rPr lang="en-US" dirty="0" smtClean="0"/>
              <a:t>Consists of a horizontal </a:t>
            </a:r>
            <a:r>
              <a:rPr lang="en-US" b="1" dirty="0" smtClean="0">
                <a:hlinkClick r:id="rId2"/>
              </a:rPr>
              <a:t>beam</a:t>
            </a:r>
            <a:r>
              <a:rPr lang="en-US" dirty="0" smtClean="0"/>
              <a:t> supported at each end by </a:t>
            </a:r>
            <a:r>
              <a:rPr lang="en-US" b="1" dirty="0" smtClean="0">
                <a:hlinkClick r:id="rId3"/>
              </a:rPr>
              <a:t>piers</a:t>
            </a:r>
            <a:r>
              <a:rPr lang="en-US" dirty="0" smtClean="0"/>
              <a:t>. </a:t>
            </a:r>
          </a:p>
          <a:p>
            <a:endParaRPr lang="en-US" dirty="0" smtClean="0"/>
          </a:p>
          <a:p>
            <a:r>
              <a:rPr lang="en-US" dirty="0" smtClean="0"/>
              <a:t>The weight of the beam pushes straight down on the piers. </a:t>
            </a:r>
          </a:p>
          <a:p>
            <a:endParaRPr lang="en-US" dirty="0" smtClean="0"/>
          </a:p>
          <a:p>
            <a:r>
              <a:rPr lang="en-US" dirty="0" smtClean="0"/>
              <a:t>The farther apart its piers, the weaker the beam becomes. This is why beam bridges rarely </a:t>
            </a:r>
            <a:r>
              <a:rPr lang="en-US" b="1" dirty="0" smtClean="0">
                <a:hlinkClick r:id="rId4"/>
              </a:rPr>
              <a:t>span</a:t>
            </a:r>
            <a:r>
              <a:rPr lang="en-US" dirty="0" smtClean="0"/>
              <a:t> more than 250 feet. </a:t>
            </a:r>
            <a:endParaRPr lang="en-AU" dirty="0" smtClean="0"/>
          </a:p>
          <a:p>
            <a:endParaRPr lang="en-AU" dirty="0"/>
          </a:p>
        </p:txBody>
      </p:sp>
      <p:pic>
        <p:nvPicPr>
          <p:cNvPr id="14338" name="Picture 2" descr="Image of a Beam Bridge"/>
          <p:cNvPicPr>
            <a:picLocks noChangeAspect="1" noChangeArrowheads="1"/>
          </p:cNvPicPr>
          <p:nvPr/>
        </p:nvPicPr>
        <p:blipFill>
          <a:blip r:embed="rId5" cstate="print"/>
          <a:srcRect/>
          <a:stretch>
            <a:fillRect/>
          </a:stretch>
        </p:blipFill>
        <p:spPr bwMode="auto">
          <a:xfrm>
            <a:off x="5796136" y="4941168"/>
            <a:ext cx="2232248" cy="1717113"/>
          </a:xfrm>
          <a:prstGeom prst="rect">
            <a:avLst/>
          </a:prstGeom>
          <a:noFill/>
          <a:ln w="9525">
            <a:noFill/>
            <a:miter lim="800000"/>
            <a:headEnd/>
            <a:tailEnd/>
          </a:ln>
        </p:spPr>
      </p:pic>
      <p:pic>
        <p:nvPicPr>
          <p:cNvPr id="5" name="Picture 3" descr="Picture 1.png"/>
          <p:cNvPicPr>
            <a:picLocks noChangeAspect="1"/>
          </p:cNvPicPr>
          <p:nvPr/>
        </p:nvPicPr>
        <p:blipFill>
          <a:blip r:embed="rId6" cstate="print"/>
          <a:srcRect/>
          <a:stretch>
            <a:fillRect/>
          </a:stretch>
        </p:blipFill>
        <p:spPr bwMode="auto">
          <a:xfrm>
            <a:off x="179512" y="5445224"/>
            <a:ext cx="5410200" cy="123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Beam Bridge: Forces</a:t>
            </a:r>
            <a:endParaRPr lang="en-AU"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When something pushes down on the </a:t>
            </a:r>
            <a:r>
              <a:rPr lang="en-US" b="1" dirty="0" smtClean="0">
                <a:hlinkClick r:id="rId2"/>
              </a:rPr>
              <a:t>beam</a:t>
            </a:r>
            <a:r>
              <a:rPr lang="en-US" dirty="0" smtClean="0"/>
              <a:t>, the beam </a:t>
            </a:r>
            <a:r>
              <a:rPr lang="en-US" b="1" dirty="0" smtClean="0">
                <a:hlinkClick r:id="rId3"/>
              </a:rPr>
              <a:t>bends</a:t>
            </a:r>
            <a:r>
              <a:rPr lang="en-US" dirty="0" smtClean="0"/>
              <a:t>. Its top edge is pushed together, and its bottom edge is pulled apart</a:t>
            </a:r>
            <a:endParaRPr lang="en-AU" dirty="0" smtClean="0"/>
          </a:p>
          <a:p>
            <a:endParaRPr lang="en-AU" dirty="0"/>
          </a:p>
        </p:txBody>
      </p:sp>
      <p:pic>
        <p:nvPicPr>
          <p:cNvPr id="15362" name="Picture 2" descr="Forces that act on a beam bridge."/>
          <p:cNvPicPr>
            <a:picLocks noChangeAspect="1" noChangeArrowheads="1"/>
          </p:cNvPicPr>
          <p:nvPr/>
        </p:nvPicPr>
        <p:blipFill>
          <a:blip r:embed="rId4" cstate="print"/>
          <a:srcRect/>
          <a:stretch>
            <a:fillRect/>
          </a:stretch>
        </p:blipFill>
        <p:spPr bwMode="auto">
          <a:xfrm>
            <a:off x="1475656" y="3429000"/>
            <a:ext cx="5688632" cy="2783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TRUSS BRIDGE:</a:t>
            </a:r>
            <a:endParaRPr lang="en-AU" dirty="0"/>
          </a:p>
        </p:txBody>
      </p:sp>
      <p:sp>
        <p:nvSpPr>
          <p:cNvPr id="3" name="Content Placeholder 2"/>
          <p:cNvSpPr>
            <a:spLocks noGrp="1"/>
          </p:cNvSpPr>
          <p:nvPr>
            <p:ph sz="quarter" idx="1"/>
          </p:nvPr>
        </p:nvSpPr>
        <p:spPr/>
        <p:txBody>
          <a:bodyPr>
            <a:normAutofit fontScale="92500" lnSpcReduction="10000"/>
          </a:bodyPr>
          <a:lstStyle/>
          <a:p>
            <a:r>
              <a:rPr lang="en-US" dirty="0" smtClean="0"/>
              <a:t>Consists of an assembly of triangles. </a:t>
            </a:r>
          </a:p>
          <a:p>
            <a:pPr>
              <a:buNone/>
            </a:pPr>
            <a:endParaRPr lang="en-US" dirty="0" smtClean="0"/>
          </a:p>
          <a:p>
            <a:r>
              <a:rPr lang="en-US" dirty="0" smtClean="0"/>
              <a:t>Truss bridges are commonly made from a series of straight, </a:t>
            </a:r>
            <a:r>
              <a:rPr lang="en-US" b="1" dirty="0" smtClean="0">
                <a:hlinkClick r:id="rId2"/>
              </a:rPr>
              <a:t>steel</a:t>
            </a:r>
            <a:r>
              <a:rPr lang="en-US" dirty="0" smtClean="0"/>
              <a:t> bars. </a:t>
            </a:r>
          </a:p>
          <a:p>
            <a:endParaRPr lang="en-US" dirty="0" smtClean="0"/>
          </a:p>
          <a:p>
            <a:r>
              <a:rPr lang="en-US" dirty="0" smtClean="0"/>
              <a:t>The </a:t>
            </a:r>
            <a:r>
              <a:rPr lang="en-US" dirty="0" smtClean="0">
                <a:hlinkClick r:id="rId3"/>
              </a:rPr>
              <a:t>Firth of Forth Bridge</a:t>
            </a:r>
            <a:r>
              <a:rPr lang="en-US" dirty="0" smtClean="0"/>
              <a:t> in Scotland is a cantilever bridge, a complex version of the truss bridge. </a:t>
            </a:r>
            <a:r>
              <a:rPr lang="en-US" b="1" dirty="0" smtClean="0">
                <a:hlinkClick r:id="rId4"/>
              </a:rPr>
              <a:t>Rigid</a:t>
            </a:r>
            <a:r>
              <a:rPr lang="en-US" dirty="0" smtClean="0"/>
              <a:t> arms extend from both sides of two piers. Diagonal steel tubes, projecting from the top and bottom of each </a:t>
            </a:r>
            <a:r>
              <a:rPr lang="en-US" b="1" dirty="0" smtClean="0">
                <a:hlinkClick r:id="rId5"/>
              </a:rPr>
              <a:t>pier</a:t>
            </a:r>
            <a:r>
              <a:rPr lang="en-US" dirty="0" smtClean="0"/>
              <a:t>, hold the arms in place. The arms that project toward the middle are only supported on one side, like really </a:t>
            </a:r>
            <a:r>
              <a:rPr lang="en-US" b="1" dirty="0" smtClean="0">
                <a:hlinkClick r:id="rId6"/>
              </a:rPr>
              <a:t>strong</a:t>
            </a:r>
            <a:r>
              <a:rPr lang="en-US" dirty="0" smtClean="0"/>
              <a:t> diving boards. These "diving boards," called cantilever arms, support a third, central </a:t>
            </a:r>
            <a:r>
              <a:rPr lang="en-US" b="1" dirty="0" smtClean="0">
                <a:hlinkClick r:id="rId7"/>
              </a:rPr>
              <a:t>span</a:t>
            </a:r>
            <a:endParaRPr lang="en-AU" dirty="0" smtClean="0"/>
          </a:p>
          <a:p>
            <a:endParaRPr lang="en-AU" dirty="0"/>
          </a:p>
        </p:txBody>
      </p:sp>
      <p:pic>
        <p:nvPicPr>
          <p:cNvPr id="16387" name="Picture 3" descr="Image of Cantilever Bridge"/>
          <p:cNvPicPr>
            <a:picLocks noChangeAspect="1" noChangeArrowheads="1"/>
          </p:cNvPicPr>
          <p:nvPr/>
        </p:nvPicPr>
        <p:blipFill>
          <a:blip r:embed="rId8" cstate="print"/>
          <a:srcRect/>
          <a:stretch>
            <a:fillRect/>
          </a:stretch>
        </p:blipFill>
        <p:spPr bwMode="auto">
          <a:xfrm>
            <a:off x="5940152" y="0"/>
            <a:ext cx="2808312"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dirty="0" smtClean="0"/>
              <a:t>TRUSS BRIDGE: FORCES</a:t>
            </a:r>
            <a:endParaRPr lang="en-AU" dirty="0"/>
          </a:p>
        </p:txBody>
      </p:sp>
      <p:sp>
        <p:nvSpPr>
          <p:cNvPr id="5" name="Content Placeholder 4"/>
          <p:cNvSpPr>
            <a:spLocks noGrp="1"/>
          </p:cNvSpPr>
          <p:nvPr>
            <p:ph sz="quarter" idx="1"/>
          </p:nvPr>
        </p:nvSpPr>
        <p:spPr/>
        <p:txBody>
          <a:bodyPr/>
          <a:lstStyle/>
          <a:p>
            <a:r>
              <a:rPr lang="en-US" dirty="0" smtClean="0"/>
              <a:t>Every bar in this </a:t>
            </a:r>
            <a:r>
              <a:rPr lang="en-US" b="1" dirty="0" smtClean="0">
                <a:hlinkClick r:id="rId2"/>
              </a:rPr>
              <a:t>cantilever</a:t>
            </a:r>
            <a:r>
              <a:rPr lang="en-US" dirty="0" smtClean="0"/>
              <a:t> bridge experiences either a pushing or pulling </a:t>
            </a:r>
            <a:r>
              <a:rPr lang="en-US" b="1" dirty="0" smtClean="0">
                <a:hlinkClick r:id="rId3"/>
              </a:rPr>
              <a:t>force</a:t>
            </a:r>
            <a:r>
              <a:rPr lang="en-US" dirty="0" smtClean="0"/>
              <a:t>.</a:t>
            </a:r>
          </a:p>
          <a:p>
            <a:endParaRPr lang="en-US" dirty="0" smtClean="0"/>
          </a:p>
          <a:p>
            <a:r>
              <a:rPr lang="en-US" dirty="0" smtClean="0"/>
              <a:t> The bars rarely </a:t>
            </a:r>
            <a:r>
              <a:rPr lang="en-US" b="1" dirty="0" smtClean="0">
                <a:hlinkClick r:id="rId4"/>
              </a:rPr>
              <a:t>bend</a:t>
            </a:r>
            <a:r>
              <a:rPr lang="en-US" dirty="0" smtClean="0"/>
              <a:t>. This is why cantilever bridges can </a:t>
            </a:r>
            <a:r>
              <a:rPr lang="en-US" b="1" dirty="0" smtClean="0">
                <a:hlinkClick r:id="rId5"/>
              </a:rPr>
              <a:t>span</a:t>
            </a:r>
            <a:r>
              <a:rPr lang="en-US" dirty="0" smtClean="0"/>
              <a:t> farther than </a:t>
            </a:r>
            <a:r>
              <a:rPr lang="en-US" b="1" dirty="0" smtClean="0">
                <a:hlinkClick r:id="rId6"/>
              </a:rPr>
              <a:t>beam bridges</a:t>
            </a:r>
            <a:r>
              <a:rPr lang="en-US" dirty="0" smtClean="0"/>
              <a:t>. </a:t>
            </a:r>
            <a:endParaRPr lang="en-AU" dirty="0"/>
          </a:p>
        </p:txBody>
      </p:sp>
      <p:pic>
        <p:nvPicPr>
          <p:cNvPr id="17410" name="Picture 2" descr="Forces that act on a Truss Bridge."/>
          <p:cNvPicPr>
            <a:picLocks noChangeAspect="1" noChangeArrowheads="1"/>
          </p:cNvPicPr>
          <p:nvPr/>
        </p:nvPicPr>
        <p:blipFill>
          <a:blip r:embed="rId7" cstate="print"/>
          <a:srcRect/>
          <a:stretch>
            <a:fillRect/>
          </a:stretch>
        </p:blipFill>
        <p:spPr bwMode="auto">
          <a:xfrm>
            <a:off x="179512" y="3861048"/>
            <a:ext cx="5544616" cy="2713323"/>
          </a:xfrm>
          <a:prstGeom prst="rect">
            <a:avLst/>
          </a:prstGeom>
          <a:noFill/>
          <a:ln w="9525">
            <a:noFill/>
            <a:miter lim="800000"/>
            <a:headEnd/>
            <a:tailEnd/>
          </a:ln>
        </p:spPr>
      </p:pic>
      <p:pic>
        <p:nvPicPr>
          <p:cNvPr id="6" name="Content Placeholder 3" descr="Picture 8.png"/>
          <p:cNvPicPr>
            <a:picLocks noChangeAspect="1"/>
          </p:cNvPicPr>
          <p:nvPr/>
        </p:nvPicPr>
        <p:blipFill>
          <a:blip r:embed="rId8" cstate="print"/>
          <a:srcRect l="-53337" r="-53337"/>
          <a:stretch>
            <a:fillRect/>
          </a:stretch>
        </p:blipFill>
        <p:spPr>
          <a:xfrm>
            <a:off x="4603557" y="4005064"/>
            <a:ext cx="4540443" cy="23042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dirty="0" smtClean="0"/>
              <a:t>ARCH BRIDGES:</a:t>
            </a:r>
            <a:endParaRPr lang="en-AU" dirty="0"/>
          </a:p>
        </p:txBody>
      </p:sp>
      <p:sp>
        <p:nvSpPr>
          <p:cNvPr id="5" name="Content Placeholder 4"/>
          <p:cNvSpPr>
            <a:spLocks noGrp="1"/>
          </p:cNvSpPr>
          <p:nvPr>
            <p:ph sz="quarter" idx="1"/>
          </p:nvPr>
        </p:nvSpPr>
        <p:spPr/>
        <p:txBody>
          <a:bodyPr/>
          <a:lstStyle/>
          <a:p>
            <a:r>
              <a:rPr lang="en-US" dirty="0" smtClean="0"/>
              <a:t>Great natural strength. </a:t>
            </a:r>
          </a:p>
          <a:p>
            <a:r>
              <a:rPr lang="en-US" dirty="0" smtClean="0"/>
              <a:t>Thousands of years ago, Romans built arches out of stone. </a:t>
            </a:r>
          </a:p>
          <a:p>
            <a:r>
              <a:rPr lang="en-US" dirty="0" smtClean="0"/>
              <a:t>Today, most arch bridges are made of </a:t>
            </a:r>
            <a:r>
              <a:rPr lang="en-US" b="1" dirty="0" smtClean="0">
                <a:hlinkClick r:id="rId2"/>
              </a:rPr>
              <a:t>steel</a:t>
            </a:r>
            <a:r>
              <a:rPr lang="en-US" dirty="0" smtClean="0"/>
              <a:t> or </a:t>
            </a:r>
            <a:r>
              <a:rPr lang="en-US" b="1" dirty="0" smtClean="0">
                <a:hlinkClick r:id="rId3"/>
              </a:rPr>
              <a:t>concrete</a:t>
            </a:r>
            <a:r>
              <a:rPr lang="en-US" dirty="0" smtClean="0"/>
              <a:t>, and they can </a:t>
            </a:r>
            <a:r>
              <a:rPr lang="en-US" b="1" dirty="0" smtClean="0">
                <a:hlinkClick r:id="rId4"/>
              </a:rPr>
              <a:t>span</a:t>
            </a:r>
            <a:r>
              <a:rPr lang="en-US" dirty="0" smtClean="0"/>
              <a:t> up to 800 feet</a:t>
            </a:r>
            <a:endParaRPr lang="en-AU" dirty="0" smtClean="0"/>
          </a:p>
          <a:p>
            <a:endParaRPr lang="en-AU" dirty="0"/>
          </a:p>
        </p:txBody>
      </p:sp>
      <p:pic>
        <p:nvPicPr>
          <p:cNvPr id="18434" name="Picture 2" descr="Aqueduct bridge - click to view larger image"/>
          <p:cNvPicPr>
            <a:picLocks noChangeAspect="1" noChangeArrowheads="1"/>
          </p:cNvPicPr>
          <p:nvPr/>
        </p:nvPicPr>
        <p:blipFill>
          <a:blip r:embed="rId5" cstate="print"/>
          <a:srcRect/>
          <a:stretch>
            <a:fillRect/>
          </a:stretch>
        </p:blipFill>
        <p:spPr bwMode="auto">
          <a:xfrm>
            <a:off x="5313682" y="4149081"/>
            <a:ext cx="2714701" cy="2088232"/>
          </a:xfrm>
          <a:prstGeom prst="rect">
            <a:avLst/>
          </a:prstGeom>
          <a:noFill/>
          <a:ln w="9525">
            <a:noFill/>
            <a:miter lim="800000"/>
            <a:headEnd/>
            <a:tailEnd/>
          </a:ln>
        </p:spPr>
      </p:pic>
      <p:pic>
        <p:nvPicPr>
          <p:cNvPr id="6" name="Content Placeholder 3" descr="Picture 2.png"/>
          <p:cNvPicPr>
            <a:picLocks noChangeAspect="1"/>
          </p:cNvPicPr>
          <p:nvPr/>
        </p:nvPicPr>
        <p:blipFill>
          <a:blip r:embed="rId6" cstate="print"/>
          <a:srcRect t="-90652" b="-90652"/>
          <a:stretch>
            <a:fillRect/>
          </a:stretch>
        </p:blipFill>
        <p:spPr>
          <a:xfrm>
            <a:off x="611560" y="4221088"/>
            <a:ext cx="4248472" cy="212469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ARCH BRIDGE: FORCES</a:t>
            </a:r>
            <a:endParaRPr lang="en-AU" dirty="0"/>
          </a:p>
        </p:txBody>
      </p:sp>
      <p:sp>
        <p:nvSpPr>
          <p:cNvPr id="3" name="Content Placeholder 2"/>
          <p:cNvSpPr>
            <a:spLocks noGrp="1"/>
          </p:cNvSpPr>
          <p:nvPr>
            <p:ph sz="quarter" idx="1"/>
          </p:nvPr>
        </p:nvSpPr>
        <p:spPr/>
        <p:txBody>
          <a:bodyPr/>
          <a:lstStyle/>
          <a:p>
            <a:r>
              <a:rPr lang="en-US" dirty="0" smtClean="0"/>
              <a:t>The arch is squeezed together, and this squeezing </a:t>
            </a:r>
            <a:r>
              <a:rPr lang="en-US" b="1" dirty="0" smtClean="0">
                <a:hlinkClick r:id="rId2"/>
              </a:rPr>
              <a:t>force</a:t>
            </a:r>
            <a:r>
              <a:rPr lang="en-US" dirty="0" smtClean="0"/>
              <a:t> is carried outward along the curve to the supports at each end. </a:t>
            </a:r>
          </a:p>
          <a:p>
            <a:endParaRPr lang="en-US" dirty="0" smtClean="0"/>
          </a:p>
          <a:p>
            <a:r>
              <a:rPr lang="en-US" dirty="0" smtClean="0"/>
              <a:t>The supports, called </a:t>
            </a:r>
            <a:r>
              <a:rPr lang="en-US" b="1" dirty="0" smtClean="0"/>
              <a:t>abutments, </a:t>
            </a:r>
            <a:r>
              <a:rPr lang="en-US" dirty="0" smtClean="0"/>
              <a:t>push back on the arch and prevent the ends of the arch from spreading apart</a:t>
            </a:r>
          </a:p>
          <a:p>
            <a:endParaRPr lang="en-US" dirty="0" smtClean="0"/>
          </a:p>
          <a:p>
            <a:endParaRPr lang="en-AU" dirty="0"/>
          </a:p>
        </p:txBody>
      </p:sp>
      <p:pic>
        <p:nvPicPr>
          <p:cNvPr id="19458" name="Picture 2" descr="Forces that act on an arch bridge"/>
          <p:cNvPicPr>
            <a:picLocks noChangeAspect="1" noChangeArrowheads="1"/>
          </p:cNvPicPr>
          <p:nvPr/>
        </p:nvPicPr>
        <p:blipFill>
          <a:blip r:embed="rId3" cstate="print"/>
          <a:srcRect/>
          <a:stretch>
            <a:fillRect/>
          </a:stretch>
        </p:blipFill>
        <p:spPr bwMode="auto">
          <a:xfrm>
            <a:off x="251520" y="4509120"/>
            <a:ext cx="3672408" cy="1797136"/>
          </a:xfrm>
          <a:prstGeom prst="rect">
            <a:avLst/>
          </a:prstGeom>
          <a:noFill/>
          <a:ln w="9525">
            <a:noFill/>
            <a:miter lim="800000"/>
            <a:headEnd/>
            <a:tailEnd/>
          </a:ln>
        </p:spPr>
      </p:pic>
      <p:pic>
        <p:nvPicPr>
          <p:cNvPr id="5" name="Picture 4" descr="Picture 4.png"/>
          <p:cNvPicPr>
            <a:picLocks noChangeAspect="1"/>
          </p:cNvPicPr>
          <p:nvPr/>
        </p:nvPicPr>
        <p:blipFill>
          <a:blip r:embed="rId4" cstate="print"/>
          <a:srcRect/>
          <a:stretch>
            <a:fillRect/>
          </a:stretch>
        </p:blipFill>
        <p:spPr bwMode="auto">
          <a:xfrm>
            <a:off x="3923928" y="4581128"/>
            <a:ext cx="4248472"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110</TotalTime>
  <Words>563</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MEGA STRUCTURES   BRIDGES</vt:lpstr>
      <vt:lpstr>RECAP OF WHAT WE LEARNED SO FAR:</vt:lpstr>
      <vt:lpstr>BACKGROUND ABOUT BRIDGES:</vt:lpstr>
      <vt:lpstr>BEAM BRIDGE</vt:lpstr>
      <vt:lpstr>Beam Bridge: Forces</vt:lpstr>
      <vt:lpstr>TRUSS BRIDGE:</vt:lpstr>
      <vt:lpstr>TRUSS BRIDGE: FORCES</vt:lpstr>
      <vt:lpstr>ARCH BRIDGES:</vt:lpstr>
      <vt:lpstr>ARCH BRIDGE: FORCES</vt:lpstr>
      <vt:lpstr>SUSPENSION BRIDGE:</vt:lpstr>
      <vt:lpstr>SUSPENSION BRIDGE: FORCES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MEGA STRUCTURES   BRIDGES</dc:title>
  <dc:creator>michaelw</dc:creator>
  <cp:lastModifiedBy>michaelw</cp:lastModifiedBy>
  <cp:revision>3</cp:revision>
  <dcterms:created xsi:type="dcterms:W3CDTF">2011-03-07T03:16:22Z</dcterms:created>
  <dcterms:modified xsi:type="dcterms:W3CDTF">2011-03-07T05:28:58Z</dcterms:modified>
</cp:coreProperties>
</file>