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95" r:id="rId5"/>
    <p:sldId id="296" r:id="rId6"/>
    <p:sldId id="297" r:id="rId7"/>
    <p:sldId id="298" r:id="rId8"/>
    <p:sldId id="290" r:id="rId9"/>
    <p:sldId id="289" r:id="rId10"/>
    <p:sldId id="291" r:id="rId11"/>
    <p:sldId id="292" r:id="rId12"/>
    <p:sldId id="293" r:id="rId13"/>
    <p:sldId id="294" r:id="rId14"/>
    <p:sldId id="299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C72AA"/>
    <a:srgbClr val="0A6192"/>
    <a:srgbClr val="0987CD"/>
    <a:srgbClr val="027FD4"/>
    <a:srgbClr val="19A1FD"/>
    <a:srgbClr val="006CCE"/>
    <a:srgbClr val="02B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E78EF-0FB0-49F7-8056-5C3D0CA147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2BB9-9D43-4F42-9B84-CE8EFE752A0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1AA3-FFF7-432C-A72D-F318A240DE0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43601-BCE6-48A7-8B7C-3872D113E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C9D57-1032-4CD2-9C87-8D36BD4D090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179D-4F94-468B-B234-6D2F59AFC1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010B-459D-419B-A0B5-32EF644C63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6321-197D-45A1-AC40-0FE734D5B0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1EF0-69EF-40FD-922D-9E8062FD1C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1BAA-2DD6-49B5-8C04-DAEA0C0B1C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53AA4-80B3-4095-B571-E06CE8B79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84423-AC17-43FC-B4CF-A74ECE5D99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BF775A63-5301-4A49-ACF9-744932AAEE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9G_RtuLaKNE90UA.aCjzbkF;_ylu=X3oDMTBsdmIydTZhBHNlYwNwcm9mBHZ0aWQDSTAwMV83MA--/SIG=1324765vs/EXP=1151646219/**http%3a/laxmi.nuc.ucla.edu%3a8000/NM-Mediabook/figures/GI/duodenum/duodenum.gif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hyperlink" Target="http://rds.yahoo.com/_ylt=A9G_RthUaqNE6ygAI7CjzbkF;_ylu=X3oDMTBsdmIydTZhBHNlYwNwcm9mBHZ0aWQDSTAwMV83MA--/SIG=122n5h3r2/EXP=1151646676/**http%3a/www.doereport.com/imagescooked/406W.jpg" TargetMode="External"/><Relationship Id="rId2" Type="http://schemas.openxmlformats.org/officeDocument/2006/relationships/hyperlink" Target="http://rds.yahoo.com/_ylt=A9G_RqpmZqNENRsArQaJzbkF;_ylu=X3oDMTBwaWdvNHF2BHBvcwM3BHNlYwNzcgR2dGlkA0kwMDFfNzA-/SIG=1gmrt93oe/EXP=1151645670/**http%3a/images.search.yahoo.com/search/images/view%3fback=http%253A%252F%252Fimages.search.yahoo.com%252Fsearch%252Fimages%253Fp%253Dthe%252Bmouth%2526ei%253DUTF-8%2526fr%253DFP-tab-img-t%2526x%253Dwrt%26w=390%26h=425%26imgurl=www.lakemichigancollege.edu%252Fdept%252FArts-Sciences%252Fbio%252Fpics%252Fmouth.jpg%26rurl=http%253A%252F%252Fwww.lakemichigancollege.edu%252Fdept%252FArts-Sciences%252Fbio%252Fanat%252Fdiges.html%26size=40.9kB%26name=mouth.jpg%26p=the%2bmouth%26type=jpeg%26no=7%26tt=676,306%26ei=UTF-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ds.yahoo.com/_ylt=A9G_RtofaaNEXWAAM6KjzbkF;_ylu=X3oDMTBsdmIydTZhBHNlYwNwcm9mBHZ0aWQDSTAwMV83MA--/SIG=126pk6b25/EXP=1151646367/**http%3a/frcc.cc.co.us/images/pages/9336/Stomach.jpg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0" Type="http://schemas.openxmlformats.org/officeDocument/2006/relationships/hyperlink" Target="http://rds.yahoo.com/_ylt=A9G_RtsDaqNE_kYAs3ajzbkF;_ylu=X3oDMTBsdmIydTZhBHNlYwNwcm9mBHZ0aWQDSTAwMV83MA--/SIG=1283vqonv/EXP=1151646595/**http%3a/sciences.aum.edu/bi/BI2110/cadams/smlint3.jpg" TargetMode="External"/><Relationship Id="rId4" Type="http://schemas.openxmlformats.org/officeDocument/2006/relationships/hyperlink" Target="http://rds.yahoo.com/_ylt=A9G_Rqt2Z6NE52gBGnyJzbkF;_ylu=X3oDMTBxcTA0ZjBvBHBvcwMyMgRzZWMDc3IEdnRpZANJMDAxXzcw/SIG=1hjd0crf5/EXP=1151645942/**http%3a/images.search.yahoo.com/search/images/view%3fback=http%253A%252F%252Fimages.search.yahoo.com%252Fsearch%252Fimages%253Fp%253Dthe%252Boesophagus%2526ei%253DUTF-8%2526qp_p%253Doesophagus%2526imgsz%253Dall%2526fr%253DFP-tab-img-t%2526b%253D21%26w=119%26h=400%26imgurl=www.rvc.ac.uk%252FReview%252FParasitology%252Fimages%252Foesophagus.jpg%26rurl=http%253A%252F%252Fwww.rvc.ac.uk%252FReview%252FParasitology%252FBaermann%252FExamination.htm%26size=12.0kB%26name=oesophagus.jpg%26p=the%2boesophagus%26type=jpeg%26no=22%26tt=3,102%26ei=UTF-8" TargetMode="Externa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ds.yahoo.com/_ylt=A0Je5xXvbqNEiYYAQ7GJzbkF;_ylu=X3oDMTBxb2cxcmc1BHBvcwMxMARzZWMDc3IEdnRpZANJMDAxXzcw/SIG=1gacp70ov/EXP=1151647855/**http%3a/images.search.yahoo.com/search/images/view%3fback=http%253A%252F%252Fimages.search.yahoo.com%252Fsearch%252Fimages%253Fp%253Dliver%2526ei%253DUTF-8%2526fr%253DFP-tab-img-t%2526x%253Dwrt%26w=120%26h=108%26imgurl=www.aarogya.com%252FConditions%252Fspecialties%252Fradiology%252Fimages%252Fliver_biopsy.jpg%26rurl=http%253A%252F%252Fwww.aarogya.com%252FConditions%252Fspecialties%252Fradiology%252Fliver.asp%26size=3.6kB%26name=liver_biopsy.jpg%26p=liver%26type=jpeg%26no=10%26tt=213,658%26ei=UTF-8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IRCULATION%20%5bwww.keepvid.com%5d.flv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rhardy.wikispaces.com/Respiratory+System.swf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Digestive%20System%20%5bwww.keepvid.com%5d.fl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450" y="1989138"/>
            <a:ext cx="6662738" cy="20875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A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.C.M.E. Explosive" pitchFamily="34" charset="0"/>
              </a:rPr>
              <a:t>A.I.S.  Middle School</a:t>
            </a:r>
            <a:r>
              <a:rPr lang="en-AU" sz="4000" dirty="0" smtClean="0">
                <a:latin typeface="A.C.M.E. Explosive" pitchFamily="34" charset="0"/>
              </a:rPr>
              <a:t> </a:t>
            </a:r>
            <a:br>
              <a:rPr lang="en-AU" sz="4000" dirty="0" smtClean="0">
                <a:latin typeface="A.C.M.E. Explosive" pitchFamily="34" charset="0"/>
              </a:rPr>
            </a:br>
            <a:r>
              <a:rPr lang="en-A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.C.M.E. Explosive" pitchFamily="34" charset="0"/>
              </a:rPr>
              <a:t>6/7 Health Education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248400" cy="792088"/>
          </a:xfrm>
        </p:spPr>
        <p:txBody>
          <a:bodyPr/>
          <a:lstStyle/>
          <a:p>
            <a:pPr algn="ctr" eaLnBrk="1" hangingPunct="1"/>
            <a:r>
              <a:rPr lang="en-AU" sz="4000" dirty="0" smtClean="0"/>
              <a:t>DISCOVERY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466725" y="188913"/>
            <a:ext cx="8137525" cy="1155700"/>
            <a:chOff x="249" y="3365"/>
            <a:chExt cx="5126" cy="728"/>
          </a:xfrm>
        </p:grpSpPr>
        <p:pic>
          <p:nvPicPr>
            <p:cNvPr id="13318" name="Picture 5" descr="j013568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1" y="3430"/>
              <a:ext cx="58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6" descr="j01586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2" y="3475"/>
              <a:ext cx="462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7" descr="bd10415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7" y="3532"/>
              <a:ext cx="635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8" descr="j01586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80" y="3475"/>
              <a:ext cx="462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9" descr="j013568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5" y="3430"/>
              <a:ext cx="58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97" y="3365"/>
              <a:ext cx="778" cy="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9" y="3385"/>
              <a:ext cx="778" cy="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6" name="Picture 13" descr="pe01477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4941888"/>
            <a:ext cx="20161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4" descr="pe01616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7050" y="4724400"/>
            <a:ext cx="19796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64704"/>
            <a:ext cx="7794625" cy="8810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 </a:t>
            </a:r>
            <a:r>
              <a:rPr lang="en-US" sz="4000" dirty="0" smtClean="0"/>
              <a:t>ROLES </a:t>
            </a:r>
            <a:r>
              <a:rPr lang="en-US" sz="4000" dirty="0" smtClean="0"/>
              <a:t>of the DIGESTIVE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2486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INGESTION</a:t>
            </a:r>
            <a:r>
              <a:rPr lang="en-US" sz="4000" dirty="0" smtClean="0"/>
              <a:t> -</a:t>
            </a:r>
            <a:r>
              <a:rPr lang="en-US" sz="2000" dirty="0" smtClean="0"/>
              <a:t>  getting food into the body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DIGESTION</a:t>
            </a:r>
            <a:r>
              <a:rPr lang="en-US" sz="2000" dirty="0" smtClean="0"/>
              <a:t> – breaking down food to a size that is useful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ABSORPTION </a:t>
            </a:r>
            <a:r>
              <a:rPr lang="en-US" sz="2000" dirty="0" smtClean="0"/>
              <a:t>– absorbing the food chemicals that give us </a:t>
            </a:r>
            <a:r>
              <a:rPr lang="en-US" dirty="0" smtClean="0"/>
              <a:t>energy</a:t>
            </a:r>
            <a:r>
              <a:rPr lang="en-US" sz="2000" dirty="0" smtClean="0"/>
              <a:t> and help us </a:t>
            </a:r>
            <a:r>
              <a:rPr lang="en-US" sz="2800" dirty="0" smtClean="0"/>
              <a:t>grow and repair our bodies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ELIMINATION</a:t>
            </a:r>
            <a:r>
              <a:rPr lang="en-US" sz="2000" dirty="0" smtClean="0"/>
              <a:t> – remove unwanted wastes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29295" y="0"/>
            <a:ext cx="8514705" cy="881062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noProof="0" dirty="0" smtClean="0">
                <a:solidFill>
                  <a:srgbClr val="0C72AA"/>
                </a:solidFill>
                <a:latin typeface="+mj-lt"/>
                <a:ea typeface="+mj-ea"/>
                <a:cs typeface="+mj-cs"/>
              </a:rPr>
              <a:t>A CLOSER LOOK AT THE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C72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DIGESTIVE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C72AA"/>
                </a:solidFill>
              </a:rPr>
              <a:t>Some DETAILS……..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sz="2800" smtClean="0"/>
              <a:t>ALIMENTARY CANAL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(digestive tract)</a:t>
            </a:r>
          </a:p>
          <a:p>
            <a:pPr eaLnBrk="1" hangingPunct="1">
              <a:defRPr/>
            </a:pPr>
            <a:r>
              <a:rPr lang="en-US" smtClean="0"/>
              <a:t>is 7 to 10 metres in length</a:t>
            </a:r>
          </a:p>
          <a:p>
            <a:pPr eaLnBrk="1" hangingPunct="1">
              <a:defRPr/>
            </a:pPr>
            <a:r>
              <a:rPr lang="en-US" smtClean="0"/>
              <a:t>is open at both ends</a:t>
            </a:r>
          </a:p>
          <a:p>
            <a:pPr eaLnBrk="1" hangingPunct="1">
              <a:defRPr/>
            </a:pPr>
            <a:r>
              <a:rPr lang="en-US" smtClean="0"/>
              <a:t>Peristalsis moves food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along in one direction only…..</a:t>
            </a:r>
          </a:p>
          <a:p>
            <a:pPr eaLnBrk="1" hangingPunct="1">
              <a:defRPr/>
            </a:pPr>
            <a:r>
              <a:rPr lang="en-US" smtClean="0"/>
              <a:t>except when you vomit!!!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16388" name="Picture 4" descr="the_digestive_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268413"/>
            <a:ext cx="230822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21" name="Rectangle 49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69850"/>
          </a:xfrm>
        </p:spPr>
        <p:txBody>
          <a:bodyPr/>
          <a:lstStyle/>
          <a:p>
            <a:pPr eaLnBrk="1" hangingPunct="1">
              <a:defRPr/>
            </a:pPr>
            <a:endParaRPr lang="en-AU" sz="4000" smtClean="0"/>
          </a:p>
        </p:txBody>
      </p:sp>
      <p:graphicFrame>
        <p:nvGraphicFramePr>
          <p:cNvPr id="54377" name="Group 105"/>
          <p:cNvGraphicFramePr>
            <a:graphicFrameLocks noGrp="1"/>
          </p:cNvGraphicFramePr>
          <p:nvPr>
            <p:ph idx="1"/>
          </p:nvPr>
        </p:nvGraphicFramePr>
        <p:xfrm>
          <a:off x="250825" y="188913"/>
          <a:ext cx="8713788" cy="6210555"/>
        </p:xfrm>
        <a:graphic>
          <a:graphicData uri="http://schemas.openxmlformats.org/drawingml/2006/table">
            <a:tbl>
              <a:tblPr/>
              <a:tblGrid>
                <a:gridCol w="2760663"/>
                <a:gridCol w="2124075"/>
                <a:gridCol w="382905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PART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Diagram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MOUTH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and TEETH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Breaks down the food by chewing with teeth and softening with the saliva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OESOPHAGUS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Links the mouth with  stomach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STOMACH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Food is broken down and churned in an acid bath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DUODENUM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first part of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intestines. Food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is attacked by enzymes made in the pancreas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SMALL INTESTINE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food is broken down and absorbed into the bloodstream through the walls called VILLI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LARGE intestine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Water gets reabsorbed, and wastes are eliminated through the rectum and out the anus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pic>
        <p:nvPicPr>
          <p:cNvPr id="17445" name="Picture 53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908720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6" name="Picture 60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1557338"/>
            <a:ext cx="381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7" name="Picture 62" descr="Image Previe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2420888"/>
            <a:ext cx="1095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8" name="Picture 66" descr="Image Previe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3284984"/>
            <a:ext cx="12668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9" name="Picture 70" descr="Image Preview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4365104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77" descr="Image Previe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5445224"/>
            <a:ext cx="1219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Other Parts</a:t>
            </a:r>
          </a:p>
        </p:txBody>
      </p:sp>
      <p:graphicFrame>
        <p:nvGraphicFramePr>
          <p:cNvPr id="60473" name="Group 57"/>
          <p:cNvGraphicFramePr>
            <a:graphicFrameLocks noGrp="1"/>
          </p:cNvGraphicFramePr>
          <p:nvPr>
            <p:ph idx="1"/>
          </p:nvPr>
        </p:nvGraphicFramePr>
        <p:xfrm>
          <a:off x="971550" y="981075"/>
          <a:ext cx="7921625" cy="4814253"/>
        </p:xfrm>
        <a:graphic>
          <a:graphicData uri="http://schemas.openxmlformats.org/drawingml/2006/table">
            <a:tbl>
              <a:tblPr/>
              <a:tblGrid>
                <a:gridCol w="2260600"/>
                <a:gridCol w="1844675"/>
                <a:gridCol w="3816350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LIVER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Makes bile that breaks down 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PANCREAS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Makes enzymes that break down fat, sugars, starches and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17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The Appendix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 branch off the large intestine, that serves no useful function, but can get infected and cause appendicitis.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pic>
        <p:nvPicPr>
          <p:cNvPr id="18453" name="Picture 38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052513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44" descr="Image Pre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276475"/>
            <a:ext cx="1190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47" descr="appendix-thum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076700"/>
            <a:ext cx="201453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C72AA"/>
                </a:solidFill>
              </a:rPr>
              <a:t>Assessment task</a:t>
            </a:r>
            <a:endParaRPr lang="en-AU" dirty="0">
              <a:solidFill>
                <a:srgbClr val="0C72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Body System Brochure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292080" cy="68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3347864" y="5949280"/>
            <a:ext cx="2088232" cy="1080120"/>
          </a:xfrm>
          <a:prstGeom prst="rect">
            <a:avLst/>
          </a:prstGeom>
          <a:solidFill>
            <a:srgbClr val="F8F8F8"/>
          </a:solidFill>
          <a:ln w="9525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496944" cy="6343788"/>
        </p:xfrm>
        <a:graphic>
          <a:graphicData uri="http://schemas.openxmlformats.org/drawingml/2006/table">
            <a:tbl>
              <a:tblPr/>
              <a:tblGrid>
                <a:gridCol w="1872208"/>
                <a:gridCol w="2329375"/>
                <a:gridCol w="4295361"/>
              </a:tblGrid>
              <a:tr h="301888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BODY </a:t>
                      </a:r>
                      <a:r>
                        <a:rPr lang="en-GB" sz="1600" b="1" i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SYSTEM</a:t>
                      </a:r>
                      <a:endParaRPr lang="en-AU" sz="110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MAIN ORGANS</a:t>
                      </a:r>
                      <a:endParaRPr lang="en-AU" sz="110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FUNCTION</a:t>
                      </a:r>
                      <a:endParaRPr lang="en-AU" sz="110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2208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Skeletal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Bone, cartilage, tendon, </a:t>
                      </a:r>
                      <a:r>
                        <a:rPr lang="en-GB" sz="1600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 Ligament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Muscular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Muscle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771159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Circulatory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Heart, blood, blood vessels (arteries, veins)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96993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AU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Nervous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Brain, spinal cord, nerves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89909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Respiratory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Nose, trachea (windpipe), lungs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771159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Digestive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Mouth, stomach, intestine, oesophagus 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24985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Excretory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Kidneys, bladder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71453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Reproductive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Ovaries, uterus, testicles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638838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Endocrine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Glands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11140"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b="1" i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Immune</a:t>
                      </a:r>
                      <a:endParaRPr lang="en-AU" sz="105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indent="-288290"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31800" algn="l"/>
                        </a:tabLs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Zurich Cn BT"/>
                        </a:rPr>
                        <a:t>Blood cells, lymph nodes</a:t>
                      </a:r>
                      <a:endParaRPr lang="en-AU" sz="1050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432435" marR="0" indent="-28829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1800" algn="l"/>
                        </a:tabLst>
                        <a:defRPr/>
                      </a:pPr>
                      <a:endParaRPr lang="en-GB" sz="1800" b="1" i="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Zurich Cn B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6926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Support and protection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2687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Movement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8448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Pumping and transporting blood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4928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Collecting, transferring and processing 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1409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Breathing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37890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Digestion and processing food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371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Removal of waste products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50851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Reproduction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558924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Communication within the body using hormones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62373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435" indent="-288290" fontAlgn="auto">
              <a:spcBef>
                <a:spcPts val="200"/>
              </a:spcBef>
              <a:spcAft>
                <a:spcPts val="0"/>
              </a:spcAft>
              <a:tabLst>
                <a:tab pos="431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a typeface="Times New Roman"/>
                <a:cs typeface="Zurich Cn BT"/>
              </a:rPr>
              <a:t>Fighting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64704"/>
            <a:ext cx="8001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C72AA"/>
                </a:solidFill>
              </a:rPr>
              <a:t>THE CIRCULATORY SYSTEM</a:t>
            </a:r>
            <a:endParaRPr lang="en-US" dirty="0" smtClean="0">
              <a:solidFill>
                <a:srgbClr val="0C72AA"/>
              </a:solidFill>
            </a:endParaRPr>
          </a:p>
        </p:txBody>
      </p:sp>
      <p:pic>
        <p:nvPicPr>
          <p:cNvPr id="11267" name="Picture 9" descr="circulatory_syste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560062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8001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C72AA"/>
                </a:solidFill>
              </a:rPr>
              <a:t>The CIRCULATORY SYSTEM-covers the whole body</a:t>
            </a:r>
          </a:p>
        </p:txBody>
      </p:sp>
      <p:pic>
        <p:nvPicPr>
          <p:cNvPr id="11267" name="Picture 9" descr="circulatory_syste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052736"/>
            <a:ext cx="488054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56612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hlinkClick r:id="rId3" action="ppaction://hlinkfile"/>
              </a:rPr>
              <a:t>CIRCULATION </a:t>
            </a:r>
            <a:r>
              <a:rPr lang="en-AU" sz="3200" b="1" dirty="0" smtClean="0">
                <a:hlinkClick r:id="rId3" action="ppaction://hlinkfile"/>
              </a:rPr>
              <a:t>VIDEO(1:08</a:t>
            </a:r>
            <a:r>
              <a:rPr lang="en-AU" sz="3200" b="1" dirty="0" smtClean="0">
                <a:hlinkClick r:id="rId3" action="ppaction://hlinkfile"/>
              </a:rPr>
              <a:t>)</a:t>
            </a:r>
            <a:endParaRPr lang="en-A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8620125" cy="1558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C72AA"/>
                </a:solidFill>
              </a:rPr>
              <a:t>THE </a:t>
            </a:r>
            <a:r>
              <a:rPr lang="en-US" sz="4000" dirty="0" smtClean="0">
                <a:solidFill>
                  <a:srgbClr val="0C72AA"/>
                </a:solidFill>
              </a:rPr>
              <a:t>RESPIRATORY </a:t>
            </a:r>
            <a:r>
              <a:rPr lang="en-US" sz="4000" dirty="0" smtClean="0">
                <a:solidFill>
                  <a:srgbClr val="0C72AA"/>
                </a:solidFill>
              </a:rPr>
              <a:t>SYSTEM</a:t>
            </a:r>
            <a:endParaRPr lang="en-US" sz="4000" dirty="0" smtClean="0">
              <a:solidFill>
                <a:srgbClr val="0C72AA"/>
              </a:solidFill>
            </a:endParaRPr>
          </a:p>
        </p:txBody>
      </p:sp>
      <p:pic>
        <p:nvPicPr>
          <p:cNvPr id="10243" name="Picture 7" descr="respstru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976937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0"/>
            <a:ext cx="8244408" cy="1558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C72AA"/>
                </a:solidFill>
              </a:rPr>
              <a:t>The RESPIRATORY SYSTEM – is contained in the head and the chest</a:t>
            </a:r>
          </a:p>
        </p:txBody>
      </p:sp>
      <p:pic>
        <p:nvPicPr>
          <p:cNvPr id="10243" name="Picture 7" descr="respstru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519899" cy="39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56612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0C72AA"/>
                </a:solidFill>
                <a:hlinkClick r:id="rId3"/>
              </a:rPr>
              <a:t>RESPIRATORY INFORMATION</a:t>
            </a:r>
            <a:endParaRPr lang="en-AU" sz="3200" b="1" dirty="0" smtClean="0">
              <a:solidFill>
                <a:srgbClr val="0C72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260648"/>
            <a:ext cx="8147050" cy="2304257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0C72AA"/>
                </a:solidFill>
              </a:rPr>
              <a:t>THE DIGESTIVE SYSTEM</a:t>
            </a:r>
          </a:p>
        </p:txBody>
      </p:sp>
      <p:pic>
        <p:nvPicPr>
          <p:cNvPr id="14339" name="Picture 4" descr="the_digestive_system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1988840"/>
            <a:ext cx="3528392" cy="462348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04664"/>
            <a:ext cx="8001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C72AA"/>
                </a:solidFill>
              </a:rPr>
              <a:t>The DIGESTIVE SYSTEM is contained within the upper body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>
                <a:solidFill>
                  <a:srgbClr val="0C72AA"/>
                </a:solidFill>
                <a:hlinkClick r:id="rId2" action="ppaction://hlinkfile"/>
              </a:rPr>
              <a:t>Digestive System Video (1:48)</a:t>
            </a:r>
            <a:r>
              <a:rPr lang="en-AU" dirty="0" smtClean="0">
                <a:solidFill>
                  <a:srgbClr val="0C72AA"/>
                </a:solidFill>
              </a:rPr>
              <a:t> </a:t>
            </a:r>
          </a:p>
          <a:p>
            <a:pPr eaLnBrk="1" hangingPunct="1">
              <a:defRPr/>
            </a:pPr>
            <a:endParaRPr lang="en-AU" dirty="0" smtClean="0"/>
          </a:p>
        </p:txBody>
      </p:sp>
      <p:pic>
        <p:nvPicPr>
          <p:cNvPr id="13316" name="Picture 5" descr="the_digestive_sys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3331492" cy="436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cal sports design template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Radical sports design template</Template>
  <TotalTime>7019</TotalTime>
  <Words>389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Radical sports design template</vt:lpstr>
      <vt:lpstr>A.I.S.  Middle School  6/7 Health Education</vt:lpstr>
      <vt:lpstr>Slide 2</vt:lpstr>
      <vt:lpstr>Slide 3</vt:lpstr>
      <vt:lpstr>THE CIRCULATORY SYSTEM</vt:lpstr>
      <vt:lpstr>The CIRCULATORY SYSTEM-covers the whole body</vt:lpstr>
      <vt:lpstr>THE RESPIRATORY SYSTEM</vt:lpstr>
      <vt:lpstr>The RESPIRATORY SYSTEM – is contained in the head and the chest</vt:lpstr>
      <vt:lpstr>THE DIGESTIVE SYSTEM</vt:lpstr>
      <vt:lpstr>The DIGESTIVE SYSTEM is contained within the upper body</vt:lpstr>
      <vt:lpstr>The ROLES of the DIGESTIVE SYSTEM</vt:lpstr>
      <vt:lpstr>Some DETAILS……..</vt:lpstr>
      <vt:lpstr>Slide 12</vt:lpstr>
      <vt:lpstr>Other Parts</vt:lpstr>
      <vt:lpstr>Assessment task</vt:lpstr>
    </vt:vector>
  </TitlesOfParts>
  <Company>Department of Education and Training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Physical Education</dc:title>
  <dc:subject>HPE 9 Semester 1</dc:subject>
  <dc:creator>Chris Simpson</dc:creator>
  <cp:lastModifiedBy>michael haseldine</cp:lastModifiedBy>
  <cp:revision>45</cp:revision>
  <cp:lastPrinted>1601-01-01T00:00:00Z</cp:lastPrinted>
  <dcterms:created xsi:type="dcterms:W3CDTF">2009-02-01T08:06:24Z</dcterms:created>
  <dcterms:modified xsi:type="dcterms:W3CDTF">2011-04-26T03:25:26Z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TC011819141033</vt:lpwstr>
  </property>
</Properties>
</file>